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8"/>
  </p:notesMasterIdLst>
  <p:sldIdLst>
    <p:sldId id="256" r:id="rId2"/>
    <p:sldId id="257" r:id="rId3"/>
    <p:sldId id="260" r:id="rId4"/>
    <p:sldId id="263" r:id="rId5"/>
    <p:sldId id="259" r:id="rId6"/>
    <p:sldId id="258" r:id="rId7"/>
  </p:sldIdLst>
  <p:sldSz cx="9144000" cy="6858000" type="screen4x3"/>
  <p:notesSz cx="6858000" cy="9144000"/>
  <p:custDataLst>
    <p:tags r:id="rId9"/>
  </p:custDataLst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Lucida Sans" panose="020B0602030504020204" pitchFamily="34" charset="77"/>
        <a:ea typeface="ＭＳ Ｐゴシック" panose="020B0600070205080204" pitchFamily="34" charset="-128"/>
        <a:cs typeface="Arial" panose="020B0604020202020204" pitchFamily="34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Lucida Sans" panose="020B0602030504020204" pitchFamily="34" charset="77"/>
        <a:ea typeface="ＭＳ Ｐゴシック" panose="020B0600070205080204" pitchFamily="34" charset="-128"/>
        <a:cs typeface="Arial" panose="020B0604020202020204" pitchFamily="34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Lucida Sans" panose="020B0602030504020204" pitchFamily="34" charset="77"/>
        <a:ea typeface="ＭＳ Ｐゴシック" panose="020B0600070205080204" pitchFamily="34" charset="-128"/>
        <a:cs typeface="Arial" panose="020B0604020202020204" pitchFamily="34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Lucida Sans" panose="020B0602030504020204" pitchFamily="34" charset="77"/>
        <a:ea typeface="ＭＳ Ｐゴシック" panose="020B0600070205080204" pitchFamily="34" charset="-128"/>
        <a:cs typeface="Arial" panose="020B0604020202020204" pitchFamily="34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000000"/>
        </a:solidFill>
        <a:latin typeface="Lucida Sans" panose="020B0602030504020204" pitchFamily="34" charset="77"/>
        <a:ea typeface="ＭＳ Ｐゴシック" panose="020B0600070205080204" pitchFamily="34" charset="-128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Lucida Sans" panose="020B0602030504020204" pitchFamily="34" charset="77"/>
        <a:ea typeface="ＭＳ Ｐゴシック" panose="020B0600070205080204" pitchFamily="34" charset="-128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Lucida Sans" panose="020B0602030504020204" pitchFamily="34" charset="77"/>
        <a:ea typeface="ＭＳ Ｐゴシック" panose="020B0600070205080204" pitchFamily="34" charset="-128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Lucida Sans" panose="020B0602030504020204" pitchFamily="34" charset="77"/>
        <a:ea typeface="ＭＳ Ｐゴシック" panose="020B0600070205080204" pitchFamily="34" charset="-128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Lucida Sans" panose="020B0602030504020204" pitchFamily="34" charset="77"/>
        <a:ea typeface="ＭＳ Ｐゴシック" panose="020B0600070205080204" pitchFamily="34" charset="-128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orient="horz" pos="4088" userDrawn="1">
          <p15:clr>
            <a:srgbClr val="A4A3A4"/>
          </p15:clr>
        </p15:guide>
        <p15:guide id="3" orient="horz" pos="1071" userDrawn="1">
          <p15:clr>
            <a:srgbClr val="A4A3A4"/>
          </p15:clr>
        </p15:guide>
        <p15:guide id="4" orient="horz" pos="2840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55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94"/>
  </p:normalViewPr>
  <p:slideViewPr>
    <p:cSldViewPr>
      <p:cViewPr varScale="1">
        <p:scale>
          <a:sx n="121" d="100"/>
          <a:sy n="121" d="100"/>
        </p:scale>
        <p:origin x="696" y="176"/>
      </p:cViewPr>
      <p:guideLst>
        <p:guide orient="horz" pos="799"/>
        <p:guide orient="horz" pos="4088"/>
        <p:guide orient="horz" pos="1071"/>
        <p:guide orient="horz" pos="2840"/>
        <p:guide pos="2880"/>
        <p:guide pos="226"/>
        <p:guide pos="55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4328" y="20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2CD27F5-B4AE-F547-A72C-F9334EEB5E5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C89D2C1-03DF-754A-B256-5DCDC8225F2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A8B552CC-A7A6-0C4A-AB9E-38196A3D4A8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91875542-F945-EA42-9758-2563EE5B126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B5A76467-5881-C64A-946C-FDFCB7F52B3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GB" alt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6DA1D3E3-55E2-334B-AB32-913A1C9E1E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7A8AE76-2891-5245-8140-EE71E36828F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Osm</a:t>
            </a:r>
            <a:r>
              <a:rPr lang="en-US" dirty="0"/>
              <a:t> </a:t>
            </a:r>
            <a:r>
              <a:rPr lang="en-US" dirty="0" err="1"/>
              <a:t>vgi</a:t>
            </a:r>
            <a:r>
              <a:rPr lang="en-US" dirty="0"/>
              <a:t> background</a:t>
            </a:r>
          </a:p>
          <a:p>
            <a:endParaRPr lang="en-US" dirty="0"/>
          </a:p>
          <a:p>
            <a:r>
              <a:rPr lang="en-US" dirty="0"/>
              <a:t>Maturity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8AE76-2891-5245-8140-EE71E36828FA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009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8AE76-2891-5245-8140-EE71E36828FA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747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6237860F-A14C-F646-8CF9-A7E6EBD3CF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8775" y="1700213"/>
            <a:ext cx="8426450" cy="1873250"/>
          </a:xfrm>
        </p:spPr>
        <p:txBody>
          <a:bodyPr anchor="t"/>
          <a:lstStyle>
            <a:lvl1pPr>
              <a:lnSpc>
                <a:spcPct val="9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8838E0B8-D619-1142-B459-7019A2317A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8775" y="4508500"/>
            <a:ext cx="8426450" cy="19812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45000"/>
              </a:spcAft>
              <a:buFont typeface="Wingdings" pitchFamily="2" charset="2"/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grpSp>
        <p:nvGrpSpPr>
          <p:cNvPr id="29351" name="Group 1703">
            <a:extLst>
              <a:ext uri="{FF2B5EF4-FFF2-40B4-BE49-F238E27FC236}">
                <a16:creationId xmlns:a16="http://schemas.microsoft.com/office/drawing/2014/main" id="{A645FED7-86D9-574F-AACE-62F2AF66DCB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051550" y="368300"/>
            <a:ext cx="2697163" cy="585788"/>
            <a:chOff x="1610" y="2863"/>
            <a:chExt cx="3221" cy="699"/>
          </a:xfrm>
        </p:grpSpPr>
        <p:sp>
          <p:nvSpPr>
            <p:cNvPr id="29352" name="Freeform 1704">
              <a:extLst>
                <a:ext uri="{FF2B5EF4-FFF2-40B4-BE49-F238E27FC236}">
                  <a16:creationId xmlns:a16="http://schemas.microsoft.com/office/drawing/2014/main" id="{C4DB43CA-407B-4F41-8D45-AD84E249B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971"/>
              <a:ext cx="264" cy="449"/>
            </a:xfrm>
            <a:custGeom>
              <a:avLst/>
              <a:gdLst>
                <a:gd name="T0" fmla="*/ 142 w 264"/>
                <a:gd name="T1" fmla="*/ 179 h 449"/>
                <a:gd name="T2" fmla="*/ 210 w 264"/>
                <a:gd name="T3" fmla="*/ 216 h 449"/>
                <a:gd name="T4" fmla="*/ 247 w 264"/>
                <a:gd name="T5" fmla="*/ 253 h 449"/>
                <a:gd name="T6" fmla="*/ 256 w 264"/>
                <a:gd name="T7" fmla="*/ 267 h 449"/>
                <a:gd name="T8" fmla="*/ 264 w 264"/>
                <a:gd name="T9" fmla="*/ 298 h 449"/>
                <a:gd name="T10" fmla="*/ 264 w 264"/>
                <a:gd name="T11" fmla="*/ 318 h 449"/>
                <a:gd name="T12" fmla="*/ 253 w 264"/>
                <a:gd name="T13" fmla="*/ 369 h 449"/>
                <a:gd name="T14" fmla="*/ 222 w 264"/>
                <a:gd name="T15" fmla="*/ 412 h 449"/>
                <a:gd name="T16" fmla="*/ 199 w 264"/>
                <a:gd name="T17" fmla="*/ 429 h 449"/>
                <a:gd name="T18" fmla="*/ 148 w 264"/>
                <a:gd name="T19" fmla="*/ 446 h 449"/>
                <a:gd name="T20" fmla="*/ 122 w 264"/>
                <a:gd name="T21" fmla="*/ 449 h 449"/>
                <a:gd name="T22" fmla="*/ 60 w 264"/>
                <a:gd name="T23" fmla="*/ 440 h 449"/>
                <a:gd name="T24" fmla="*/ 34 w 264"/>
                <a:gd name="T25" fmla="*/ 429 h 449"/>
                <a:gd name="T26" fmla="*/ 0 w 264"/>
                <a:gd name="T27" fmla="*/ 318 h 449"/>
                <a:gd name="T28" fmla="*/ 9 w 264"/>
                <a:gd name="T29" fmla="*/ 338 h 449"/>
                <a:gd name="T30" fmla="*/ 28 w 264"/>
                <a:gd name="T31" fmla="*/ 375 h 449"/>
                <a:gd name="T32" fmla="*/ 43 w 264"/>
                <a:gd name="T33" fmla="*/ 392 h 449"/>
                <a:gd name="T34" fmla="*/ 74 w 264"/>
                <a:gd name="T35" fmla="*/ 415 h 449"/>
                <a:gd name="T36" fmla="*/ 116 w 264"/>
                <a:gd name="T37" fmla="*/ 423 h 449"/>
                <a:gd name="T38" fmla="*/ 139 w 264"/>
                <a:gd name="T39" fmla="*/ 421 h 449"/>
                <a:gd name="T40" fmla="*/ 173 w 264"/>
                <a:gd name="T41" fmla="*/ 406 h 449"/>
                <a:gd name="T42" fmla="*/ 185 w 264"/>
                <a:gd name="T43" fmla="*/ 395 h 449"/>
                <a:gd name="T44" fmla="*/ 199 w 264"/>
                <a:gd name="T45" fmla="*/ 367 h 449"/>
                <a:gd name="T46" fmla="*/ 205 w 264"/>
                <a:gd name="T47" fmla="*/ 335 h 449"/>
                <a:gd name="T48" fmla="*/ 205 w 264"/>
                <a:gd name="T49" fmla="*/ 318 h 449"/>
                <a:gd name="T50" fmla="*/ 193 w 264"/>
                <a:gd name="T51" fmla="*/ 290 h 449"/>
                <a:gd name="T52" fmla="*/ 185 w 264"/>
                <a:gd name="T53" fmla="*/ 278 h 449"/>
                <a:gd name="T54" fmla="*/ 97 w 264"/>
                <a:gd name="T55" fmla="*/ 230 h 449"/>
                <a:gd name="T56" fmla="*/ 74 w 264"/>
                <a:gd name="T57" fmla="*/ 219 h 449"/>
                <a:gd name="T58" fmla="*/ 37 w 264"/>
                <a:gd name="T59" fmla="*/ 193 h 449"/>
                <a:gd name="T60" fmla="*/ 26 w 264"/>
                <a:gd name="T61" fmla="*/ 179 h 449"/>
                <a:gd name="T62" fmla="*/ 9 w 264"/>
                <a:gd name="T63" fmla="*/ 148 h 449"/>
                <a:gd name="T64" fmla="*/ 3 w 264"/>
                <a:gd name="T65" fmla="*/ 114 h 449"/>
                <a:gd name="T66" fmla="*/ 6 w 264"/>
                <a:gd name="T67" fmla="*/ 88 h 449"/>
                <a:gd name="T68" fmla="*/ 26 w 264"/>
                <a:gd name="T69" fmla="*/ 45 h 449"/>
                <a:gd name="T70" fmla="*/ 43 w 264"/>
                <a:gd name="T71" fmla="*/ 28 h 449"/>
                <a:gd name="T72" fmla="*/ 85 w 264"/>
                <a:gd name="T73" fmla="*/ 6 h 449"/>
                <a:gd name="T74" fmla="*/ 136 w 264"/>
                <a:gd name="T75" fmla="*/ 0 h 449"/>
                <a:gd name="T76" fmla="*/ 162 w 264"/>
                <a:gd name="T77" fmla="*/ 0 h 449"/>
                <a:gd name="T78" fmla="*/ 207 w 264"/>
                <a:gd name="T79" fmla="*/ 14 h 449"/>
                <a:gd name="T80" fmla="*/ 230 w 264"/>
                <a:gd name="T81" fmla="*/ 108 h 449"/>
                <a:gd name="T82" fmla="*/ 227 w 264"/>
                <a:gd name="T83" fmla="*/ 94 h 449"/>
                <a:gd name="T84" fmla="*/ 207 w 264"/>
                <a:gd name="T85" fmla="*/ 65 h 449"/>
                <a:gd name="T86" fmla="*/ 196 w 264"/>
                <a:gd name="T87" fmla="*/ 51 h 449"/>
                <a:gd name="T88" fmla="*/ 165 w 264"/>
                <a:gd name="T89" fmla="*/ 31 h 449"/>
                <a:gd name="T90" fmla="*/ 128 w 264"/>
                <a:gd name="T91" fmla="*/ 26 h 449"/>
                <a:gd name="T92" fmla="*/ 108 w 264"/>
                <a:gd name="T93" fmla="*/ 26 h 449"/>
                <a:gd name="T94" fmla="*/ 82 w 264"/>
                <a:gd name="T95" fmla="*/ 37 h 449"/>
                <a:gd name="T96" fmla="*/ 71 w 264"/>
                <a:gd name="T97" fmla="*/ 48 h 449"/>
                <a:gd name="T98" fmla="*/ 60 w 264"/>
                <a:gd name="T99" fmla="*/ 68 h 449"/>
                <a:gd name="T100" fmla="*/ 54 w 264"/>
                <a:gd name="T101" fmla="*/ 94 h 449"/>
                <a:gd name="T102" fmla="*/ 57 w 264"/>
                <a:gd name="T103" fmla="*/ 108 h 449"/>
                <a:gd name="T104" fmla="*/ 65 w 264"/>
                <a:gd name="T105" fmla="*/ 128 h 449"/>
                <a:gd name="T106" fmla="*/ 71 w 264"/>
                <a:gd name="T107" fmla="*/ 139 h 449"/>
                <a:gd name="T108" fmla="*/ 142 w 264"/>
                <a:gd name="T109" fmla="*/ 17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" h="449">
                  <a:moveTo>
                    <a:pt x="142" y="179"/>
                  </a:moveTo>
                  <a:lnTo>
                    <a:pt x="142" y="179"/>
                  </a:lnTo>
                  <a:lnTo>
                    <a:pt x="210" y="216"/>
                  </a:lnTo>
                  <a:lnTo>
                    <a:pt x="210" y="216"/>
                  </a:lnTo>
                  <a:lnTo>
                    <a:pt x="230" y="233"/>
                  </a:lnTo>
                  <a:lnTo>
                    <a:pt x="247" y="253"/>
                  </a:lnTo>
                  <a:lnTo>
                    <a:pt x="247" y="253"/>
                  </a:lnTo>
                  <a:lnTo>
                    <a:pt x="256" y="267"/>
                  </a:lnTo>
                  <a:lnTo>
                    <a:pt x="261" y="281"/>
                  </a:lnTo>
                  <a:lnTo>
                    <a:pt x="264" y="298"/>
                  </a:lnTo>
                  <a:lnTo>
                    <a:pt x="264" y="318"/>
                  </a:lnTo>
                  <a:lnTo>
                    <a:pt x="264" y="318"/>
                  </a:lnTo>
                  <a:lnTo>
                    <a:pt x="261" y="347"/>
                  </a:lnTo>
                  <a:lnTo>
                    <a:pt x="253" y="369"/>
                  </a:lnTo>
                  <a:lnTo>
                    <a:pt x="239" y="392"/>
                  </a:lnTo>
                  <a:lnTo>
                    <a:pt x="222" y="412"/>
                  </a:lnTo>
                  <a:lnTo>
                    <a:pt x="222" y="412"/>
                  </a:lnTo>
                  <a:lnTo>
                    <a:pt x="199" y="429"/>
                  </a:lnTo>
                  <a:lnTo>
                    <a:pt x="173" y="440"/>
                  </a:lnTo>
                  <a:lnTo>
                    <a:pt x="148" y="446"/>
                  </a:lnTo>
                  <a:lnTo>
                    <a:pt x="122" y="449"/>
                  </a:lnTo>
                  <a:lnTo>
                    <a:pt x="122" y="449"/>
                  </a:lnTo>
                  <a:lnTo>
                    <a:pt x="88" y="446"/>
                  </a:lnTo>
                  <a:lnTo>
                    <a:pt x="60" y="440"/>
                  </a:lnTo>
                  <a:lnTo>
                    <a:pt x="60" y="440"/>
                  </a:lnTo>
                  <a:lnTo>
                    <a:pt x="34" y="429"/>
                  </a:lnTo>
                  <a:lnTo>
                    <a:pt x="3" y="415"/>
                  </a:lnTo>
                  <a:lnTo>
                    <a:pt x="0" y="318"/>
                  </a:lnTo>
                  <a:lnTo>
                    <a:pt x="0" y="318"/>
                  </a:lnTo>
                  <a:lnTo>
                    <a:pt x="9" y="338"/>
                  </a:lnTo>
                  <a:lnTo>
                    <a:pt x="17" y="358"/>
                  </a:lnTo>
                  <a:lnTo>
                    <a:pt x="28" y="375"/>
                  </a:lnTo>
                  <a:lnTo>
                    <a:pt x="43" y="392"/>
                  </a:lnTo>
                  <a:lnTo>
                    <a:pt x="43" y="392"/>
                  </a:lnTo>
                  <a:lnTo>
                    <a:pt x="57" y="406"/>
                  </a:lnTo>
                  <a:lnTo>
                    <a:pt x="74" y="415"/>
                  </a:lnTo>
                  <a:lnTo>
                    <a:pt x="94" y="421"/>
                  </a:lnTo>
                  <a:lnTo>
                    <a:pt x="116" y="423"/>
                  </a:lnTo>
                  <a:lnTo>
                    <a:pt x="116" y="423"/>
                  </a:lnTo>
                  <a:lnTo>
                    <a:pt x="139" y="421"/>
                  </a:lnTo>
                  <a:lnTo>
                    <a:pt x="156" y="415"/>
                  </a:lnTo>
                  <a:lnTo>
                    <a:pt x="173" y="406"/>
                  </a:lnTo>
                  <a:lnTo>
                    <a:pt x="185" y="395"/>
                  </a:lnTo>
                  <a:lnTo>
                    <a:pt x="185" y="395"/>
                  </a:lnTo>
                  <a:lnTo>
                    <a:pt x="193" y="381"/>
                  </a:lnTo>
                  <a:lnTo>
                    <a:pt x="199" y="367"/>
                  </a:lnTo>
                  <a:lnTo>
                    <a:pt x="205" y="352"/>
                  </a:lnTo>
                  <a:lnTo>
                    <a:pt x="205" y="335"/>
                  </a:lnTo>
                  <a:lnTo>
                    <a:pt x="205" y="335"/>
                  </a:lnTo>
                  <a:lnTo>
                    <a:pt x="205" y="318"/>
                  </a:lnTo>
                  <a:lnTo>
                    <a:pt x="199" y="301"/>
                  </a:lnTo>
                  <a:lnTo>
                    <a:pt x="193" y="290"/>
                  </a:lnTo>
                  <a:lnTo>
                    <a:pt x="185" y="278"/>
                  </a:lnTo>
                  <a:lnTo>
                    <a:pt x="185" y="278"/>
                  </a:lnTo>
                  <a:lnTo>
                    <a:pt x="153" y="259"/>
                  </a:lnTo>
                  <a:lnTo>
                    <a:pt x="97" y="230"/>
                  </a:lnTo>
                  <a:lnTo>
                    <a:pt x="97" y="230"/>
                  </a:lnTo>
                  <a:lnTo>
                    <a:pt x="74" y="219"/>
                  </a:lnTo>
                  <a:lnTo>
                    <a:pt x="54" y="205"/>
                  </a:lnTo>
                  <a:lnTo>
                    <a:pt x="37" y="193"/>
                  </a:lnTo>
                  <a:lnTo>
                    <a:pt x="26" y="179"/>
                  </a:lnTo>
                  <a:lnTo>
                    <a:pt x="26" y="179"/>
                  </a:lnTo>
                  <a:lnTo>
                    <a:pt x="14" y="165"/>
                  </a:lnTo>
                  <a:lnTo>
                    <a:pt x="9" y="148"/>
                  </a:lnTo>
                  <a:lnTo>
                    <a:pt x="3" y="131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6" y="88"/>
                  </a:lnTo>
                  <a:lnTo>
                    <a:pt x="11" y="65"/>
                  </a:lnTo>
                  <a:lnTo>
                    <a:pt x="26" y="45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65" y="17"/>
                  </a:lnTo>
                  <a:lnTo>
                    <a:pt x="85" y="6"/>
                  </a:lnTo>
                  <a:lnTo>
                    <a:pt x="111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62" y="0"/>
                  </a:lnTo>
                  <a:lnTo>
                    <a:pt x="185" y="6"/>
                  </a:lnTo>
                  <a:lnTo>
                    <a:pt x="207" y="14"/>
                  </a:lnTo>
                  <a:lnTo>
                    <a:pt x="227" y="23"/>
                  </a:lnTo>
                  <a:lnTo>
                    <a:pt x="230" y="108"/>
                  </a:lnTo>
                  <a:lnTo>
                    <a:pt x="230" y="108"/>
                  </a:lnTo>
                  <a:lnTo>
                    <a:pt x="227" y="94"/>
                  </a:lnTo>
                  <a:lnTo>
                    <a:pt x="219" y="80"/>
                  </a:lnTo>
                  <a:lnTo>
                    <a:pt x="207" y="65"/>
                  </a:lnTo>
                  <a:lnTo>
                    <a:pt x="196" y="51"/>
                  </a:lnTo>
                  <a:lnTo>
                    <a:pt x="196" y="51"/>
                  </a:lnTo>
                  <a:lnTo>
                    <a:pt x="182" y="40"/>
                  </a:lnTo>
                  <a:lnTo>
                    <a:pt x="165" y="31"/>
                  </a:lnTo>
                  <a:lnTo>
                    <a:pt x="148" y="2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08" y="26"/>
                  </a:lnTo>
                  <a:lnTo>
                    <a:pt x="94" y="31"/>
                  </a:lnTo>
                  <a:lnTo>
                    <a:pt x="82" y="3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65" y="57"/>
                  </a:lnTo>
                  <a:lnTo>
                    <a:pt x="60" y="68"/>
                  </a:lnTo>
                  <a:lnTo>
                    <a:pt x="57" y="82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7" y="108"/>
                  </a:lnTo>
                  <a:lnTo>
                    <a:pt x="60" y="119"/>
                  </a:lnTo>
                  <a:lnTo>
                    <a:pt x="65" y="128"/>
                  </a:lnTo>
                  <a:lnTo>
                    <a:pt x="71" y="139"/>
                  </a:lnTo>
                  <a:lnTo>
                    <a:pt x="71" y="139"/>
                  </a:lnTo>
                  <a:lnTo>
                    <a:pt x="99" y="156"/>
                  </a:lnTo>
                  <a:lnTo>
                    <a:pt x="142" y="179"/>
                  </a:lnTo>
                  <a:lnTo>
                    <a:pt x="142" y="1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53" name="Freeform 1705">
              <a:extLst>
                <a:ext uri="{FF2B5EF4-FFF2-40B4-BE49-F238E27FC236}">
                  <a16:creationId xmlns:a16="http://schemas.microsoft.com/office/drawing/2014/main" id="{9CD4ACF6-DDFE-BE4C-9391-B9794787A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" y="3110"/>
              <a:ext cx="281" cy="310"/>
            </a:xfrm>
            <a:custGeom>
              <a:avLst/>
              <a:gdLst>
                <a:gd name="T0" fmla="*/ 142 w 281"/>
                <a:gd name="T1" fmla="*/ 0 h 310"/>
                <a:gd name="T2" fmla="*/ 184 w 281"/>
                <a:gd name="T3" fmla="*/ 6 h 310"/>
                <a:gd name="T4" fmla="*/ 218 w 281"/>
                <a:gd name="T5" fmla="*/ 23 h 310"/>
                <a:gd name="T6" fmla="*/ 235 w 281"/>
                <a:gd name="T7" fmla="*/ 34 h 310"/>
                <a:gd name="T8" fmla="*/ 258 w 281"/>
                <a:gd name="T9" fmla="*/ 63 h 310"/>
                <a:gd name="T10" fmla="*/ 267 w 281"/>
                <a:gd name="T11" fmla="*/ 80 h 310"/>
                <a:gd name="T12" fmla="*/ 278 w 281"/>
                <a:gd name="T13" fmla="*/ 117 h 310"/>
                <a:gd name="T14" fmla="*/ 281 w 281"/>
                <a:gd name="T15" fmla="*/ 156 h 310"/>
                <a:gd name="T16" fmla="*/ 281 w 281"/>
                <a:gd name="T17" fmla="*/ 174 h 310"/>
                <a:gd name="T18" fmla="*/ 272 w 281"/>
                <a:gd name="T19" fmla="*/ 210 h 310"/>
                <a:gd name="T20" fmla="*/ 264 w 281"/>
                <a:gd name="T21" fmla="*/ 230 h 310"/>
                <a:gd name="T22" fmla="*/ 241 w 281"/>
                <a:gd name="T23" fmla="*/ 262 h 310"/>
                <a:gd name="T24" fmla="*/ 213 w 281"/>
                <a:gd name="T25" fmla="*/ 290 h 310"/>
                <a:gd name="T26" fmla="*/ 196 w 281"/>
                <a:gd name="T27" fmla="*/ 299 h 310"/>
                <a:gd name="T28" fmla="*/ 159 w 281"/>
                <a:gd name="T29" fmla="*/ 310 h 310"/>
                <a:gd name="T30" fmla="*/ 139 w 281"/>
                <a:gd name="T31" fmla="*/ 310 h 310"/>
                <a:gd name="T32" fmla="*/ 93 w 281"/>
                <a:gd name="T33" fmla="*/ 304 h 310"/>
                <a:gd name="T34" fmla="*/ 65 w 281"/>
                <a:gd name="T35" fmla="*/ 293 h 310"/>
                <a:gd name="T36" fmla="*/ 45 w 281"/>
                <a:gd name="T37" fmla="*/ 273 h 310"/>
                <a:gd name="T38" fmla="*/ 34 w 281"/>
                <a:gd name="T39" fmla="*/ 264 h 310"/>
                <a:gd name="T40" fmla="*/ 8 w 281"/>
                <a:gd name="T41" fmla="*/ 213 h 310"/>
                <a:gd name="T42" fmla="*/ 0 w 281"/>
                <a:gd name="T43" fmla="*/ 156 h 310"/>
                <a:gd name="T44" fmla="*/ 0 w 281"/>
                <a:gd name="T45" fmla="*/ 137 h 310"/>
                <a:gd name="T46" fmla="*/ 8 w 281"/>
                <a:gd name="T47" fmla="*/ 100 h 310"/>
                <a:gd name="T48" fmla="*/ 17 w 281"/>
                <a:gd name="T49" fmla="*/ 80 h 310"/>
                <a:gd name="T50" fmla="*/ 37 w 281"/>
                <a:gd name="T51" fmla="*/ 49 h 310"/>
                <a:gd name="T52" fmla="*/ 68 w 281"/>
                <a:gd name="T53" fmla="*/ 23 h 310"/>
                <a:gd name="T54" fmla="*/ 82 w 281"/>
                <a:gd name="T55" fmla="*/ 12 h 310"/>
                <a:gd name="T56" fmla="*/ 122 w 281"/>
                <a:gd name="T57" fmla="*/ 0 h 310"/>
                <a:gd name="T58" fmla="*/ 142 w 281"/>
                <a:gd name="T59" fmla="*/ 0 h 310"/>
                <a:gd name="T60" fmla="*/ 136 w 281"/>
                <a:gd name="T61" fmla="*/ 23 h 310"/>
                <a:gd name="T62" fmla="*/ 99 w 281"/>
                <a:gd name="T63" fmla="*/ 34 h 310"/>
                <a:gd name="T64" fmla="*/ 76 w 281"/>
                <a:gd name="T65" fmla="*/ 66 h 310"/>
                <a:gd name="T66" fmla="*/ 68 w 281"/>
                <a:gd name="T67" fmla="*/ 85 h 310"/>
                <a:gd name="T68" fmla="*/ 57 w 281"/>
                <a:gd name="T69" fmla="*/ 131 h 310"/>
                <a:gd name="T70" fmla="*/ 57 w 281"/>
                <a:gd name="T71" fmla="*/ 159 h 310"/>
                <a:gd name="T72" fmla="*/ 65 w 281"/>
                <a:gd name="T73" fmla="*/ 210 h 310"/>
                <a:gd name="T74" fmla="*/ 82 w 281"/>
                <a:gd name="T75" fmla="*/ 250 h 310"/>
                <a:gd name="T76" fmla="*/ 96 w 281"/>
                <a:gd name="T77" fmla="*/ 267 h 310"/>
                <a:gd name="T78" fmla="*/ 128 w 281"/>
                <a:gd name="T79" fmla="*/ 284 h 310"/>
                <a:gd name="T80" fmla="*/ 145 w 281"/>
                <a:gd name="T81" fmla="*/ 284 h 310"/>
                <a:gd name="T82" fmla="*/ 179 w 281"/>
                <a:gd name="T83" fmla="*/ 273 h 310"/>
                <a:gd name="T84" fmla="*/ 204 w 281"/>
                <a:gd name="T85" fmla="*/ 245 h 310"/>
                <a:gd name="T86" fmla="*/ 213 w 281"/>
                <a:gd name="T87" fmla="*/ 225 h 310"/>
                <a:gd name="T88" fmla="*/ 224 w 281"/>
                <a:gd name="T89" fmla="*/ 179 h 310"/>
                <a:gd name="T90" fmla="*/ 224 w 281"/>
                <a:gd name="T91" fmla="*/ 151 h 310"/>
                <a:gd name="T92" fmla="*/ 210 w 281"/>
                <a:gd name="T93" fmla="*/ 85 h 310"/>
                <a:gd name="T94" fmla="*/ 199 w 281"/>
                <a:gd name="T95" fmla="*/ 60 h 310"/>
                <a:gd name="T96" fmla="*/ 182 w 281"/>
                <a:gd name="T97" fmla="*/ 40 h 310"/>
                <a:gd name="T98" fmla="*/ 162 w 281"/>
                <a:gd name="T99" fmla="*/ 29 h 310"/>
                <a:gd name="T100" fmla="*/ 136 w 281"/>
                <a:gd name="T101" fmla="*/ 2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1" h="310">
                  <a:moveTo>
                    <a:pt x="142" y="0"/>
                  </a:moveTo>
                  <a:lnTo>
                    <a:pt x="142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1" y="12"/>
                  </a:lnTo>
                  <a:lnTo>
                    <a:pt x="218" y="23"/>
                  </a:lnTo>
                  <a:lnTo>
                    <a:pt x="218" y="23"/>
                  </a:lnTo>
                  <a:lnTo>
                    <a:pt x="235" y="34"/>
                  </a:lnTo>
                  <a:lnTo>
                    <a:pt x="247" y="49"/>
                  </a:lnTo>
                  <a:lnTo>
                    <a:pt x="258" y="63"/>
                  </a:lnTo>
                  <a:lnTo>
                    <a:pt x="267" y="80"/>
                  </a:lnTo>
                  <a:lnTo>
                    <a:pt x="267" y="80"/>
                  </a:lnTo>
                  <a:lnTo>
                    <a:pt x="272" y="100"/>
                  </a:lnTo>
                  <a:lnTo>
                    <a:pt x="278" y="117"/>
                  </a:lnTo>
                  <a:lnTo>
                    <a:pt x="281" y="137"/>
                  </a:lnTo>
                  <a:lnTo>
                    <a:pt x="281" y="156"/>
                  </a:lnTo>
                  <a:lnTo>
                    <a:pt x="281" y="156"/>
                  </a:lnTo>
                  <a:lnTo>
                    <a:pt x="281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4" y="230"/>
                  </a:lnTo>
                  <a:lnTo>
                    <a:pt x="264" y="230"/>
                  </a:lnTo>
                  <a:lnTo>
                    <a:pt x="253" y="247"/>
                  </a:lnTo>
                  <a:lnTo>
                    <a:pt x="241" y="262"/>
                  </a:lnTo>
                  <a:lnTo>
                    <a:pt x="230" y="276"/>
                  </a:lnTo>
                  <a:lnTo>
                    <a:pt x="213" y="290"/>
                  </a:lnTo>
                  <a:lnTo>
                    <a:pt x="213" y="290"/>
                  </a:lnTo>
                  <a:lnTo>
                    <a:pt x="196" y="299"/>
                  </a:lnTo>
                  <a:lnTo>
                    <a:pt x="179" y="304"/>
                  </a:lnTo>
                  <a:lnTo>
                    <a:pt x="159" y="310"/>
                  </a:lnTo>
                  <a:lnTo>
                    <a:pt x="139" y="310"/>
                  </a:lnTo>
                  <a:lnTo>
                    <a:pt x="139" y="310"/>
                  </a:lnTo>
                  <a:lnTo>
                    <a:pt x="108" y="307"/>
                  </a:lnTo>
                  <a:lnTo>
                    <a:pt x="93" y="304"/>
                  </a:lnTo>
                  <a:lnTo>
                    <a:pt x="79" y="299"/>
                  </a:lnTo>
                  <a:lnTo>
                    <a:pt x="65" y="293"/>
                  </a:lnTo>
                  <a:lnTo>
                    <a:pt x="54" y="284"/>
                  </a:lnTo>
                  <a:lnTo>
                    <a:pt x="45" y="273"/>
                  </a:lnTo>
                  <a:lnTo>
                    <a:pt x="34" y="264"/>
                  </a:lnTo>
                  <a:lnTo>
                    <a:pt x="34" y="264"/>
                  </a:lnTo>
                  <a:lnTo>
                    <a:pt x="20" y="239"/>
                  </a:lnTo>
                  <a:lnTo>
                    <a:pt x="8" y="213"/>
                  </a:lnTo>
                  <a:lnTo>
                    <a:pt x="0" y="185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137"/>
                  </a:lnTo>
                  <a:lnTo>
                    <a:pt x="3" y="117"/>
                  </a:lnTo>
                  <a:lnTo>
                    <a:pt x="8" y="10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25" y="63"/>
                  </a:lnTo>
                  <a:lnTo>
                    <a:pt x="37" y="49"/>
                  </a:lnTo>
                  <a:lnTo>
                    <a:pt x="51" y="34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82" y="12"/>
                  </a:lnTo>
                  <a:lnTo>
                    <a:pt x="102" y="6"/>
                  </a:lnTo>
                  <a:lnTo>
                    <a:pt x="122" y="0"/>
                  </a:lnTo>
                  <a:lnTo>
                    <a:pt x="142" y="0"/>
                  </a:lnTo>
                  <a:lnTo>
                    <a:pt x="142" y="0"/>
                  </a:lnTo>
                  <a:close/>
                  <a:moveTo>
                    <a:pt x="136" y="23"/>
                  </a:moveTo>
                  <a:lnTo>
                    <a:pt x="136" y="23"/>
                  </a:lnTo>
                  <a:lnTo>
                    <a:pt x="116" y="26"/>
                  </a:lnTo>
                  <a:lnTo>
                    <a:pt x="99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7" y="131"/>
                  </a:lnTo>
                  <a:lnTo>
                    <a:pt x="57" y="159"/>
                  </a:lnTo>
                  <a:lnTo>
                    <a:pt x="57" y="159"/>
                  </a:lnTo>
                  <a:lnTo>
                    <a:pt x="59" y="185"/>
                  </a:lnTo>
                  <a:lnTo>
                    <a:pt x="65" y="210"/>
                  </a:lnTo>
                  <a:lnTo>
                    <a:pt x="74" y="230"/>
                  </a:lnTo>
                  <a:lnTo>
                    <a:pt x="82" y="250"/>
                  </a:lnTo>
                  <a:lnTo>
                    <a:pt x="82" y="250"/>
                  </a:lnTo>
                  <a:lnTo>
                    <a:pt x="96" y="267"/>
                  </a:lnTo>
                  <a:lnTo>
                    <a:pt x="110" y="279"/>
                  </a:lnTo>
                  <a:lnTo>
                    <a:pt x="128" y="284"/>
                  </a:lnTo>
                  <a:lnTo>
                    <a:pt x="145" y="284"/>
                  </a:lnTo>
                  <a:lnTo>
                    <a:pt x="145" y="284"/>
                  </a:lnTo>
                  <a:lnTo>
                    <a:pt x="164" y="282"/>
                  </a:lnTo>
                  <a:lnTo>
                    <a:pt x="179" y="273"/>
                  </a:lnTo>
                  <a:lnTo>
                    <a:pt x="193" y="262"/>
                  </a:lnTo>
                  <a:lnTo>
                    <a:pt x="204" y="245"/>
                  </a:lnTo>
                  <a:lnTo>
                    <a:pt x="204" y="245"/>
                  </a:lnTo>
                  <a:lnTo>
                    <a:pt x="213" y="225"/>
                  </a:lnTo>
                  <a:lnTo>
                    <a:pt x="218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24" y="151"/>
                  </a:lnTo>
                  <a:lnTo>
                    <a:pt x="218" y="117"/>
                  </a:lnTo>
                  <a:lnTo>
                    <a:pt x="210" y="85"/>
                  </a:lnTo>
                  <a:lnTo>
                    <a:pt x="210" y="85"/>
                  </a:lnTo>
                  <a:lnTo>
                    <a:pt x="199" y="60"/>
                  </a:lnTo>
                  <a:lnTo>
                    <a:pt x="182" y="40"/>
                  </a:lnTo>
                  <a:lnTo>
                    <a:pt x="182" y="40"/>
                  </a:lnTo>
                  <a:lnTo>
                    <a:pt x="173" y="31"/>
                  </a:lnTo>
                  <a:lnTo>
                    <a:pt x="162" y="29"/>
                  </a:lnTo>
                  <a:lnTo>
                    <a:pt x="150" y="23"/>
                  </a:lnTo>
                  <a:lnTo>
                    <a:pt x="136" y="23"/>
                  </a:lnTo>
                  <a:lnTo>
                    <a:pt x="136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54" name="Freeform 1706">
              <a:extLst>
                <a:ext uri="{FF2B5EF4-FFF2-40B4-BE49-F238E27FC236}">
                  <a16:creationId xmlns:a16="http://schemas.microsoft.com/office/drawing/2014/main" id="{410DC5C6-9A17-654D-A9B6-C54066AE6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" y="3059"/>
              <a:ext cx="182" cy="361"/>
            </a:xfrm>
            <a:custGeom>
              <a:avLst/>
              <a:gdLst>
                <a:gd name="T0" fmla="*/ 86 w 182"/>
                <a:gd name="T1" fmla="*/ 0 h 361"/>
                <a:gd name="T2" fmla="*/ 86 w 182"/>
                <a:gd name="T3" fmla="*/ 60 h 361"/>
                <a:gd name="T4" fmla="*/ 174 w 182"/>
                <a:gd name="T5" fmla="*/ 60 h 361"/>
                <a:gd name="T6" fmla="*/ 151 w 182"/>
                <a:gd name="T7" fmla="*/ 85 h 361"/>
                <a:gd name="T8" fmla="*/ 83 w 182"/>
                <a:gd name="T9" fmla="*/ 85 h 361"/>
                <a:gd name="T10" fmla="*/ 83 w 182"/>
                <a:gd name="T11" fmla="*/ 267 h 361"/>
                <a:gd name="T12" fmla="*/ 83 w 182"/>
                <a:gd name="T13" fmla="*/ 267 h 361"/>
                <a:gd name="T14" fmla="*/ 83 w 182"/>
                <a:gd name="T15" fmla="*/ 284 h 361"/>
                <a:gd name="T16" fmla="*/ 86 w 182"/>
                <a:gd name="T17" fmla="*/ 296 h 361"/>
                <a:gd name="T18" fmla="*/ 91 w 182"/>
                <a:gd name="T19" fmla="*/ 307 h 361"/>
                <a:gd name="T20" fmla="*/ 97 w 182"/>
                <a:gd name="T21" fmla="*/ 318 h 361"/>
                <a:gd name="T22" fmla="*/ 105 w 182"/>
                <a:gd name="T23" fmla="*/ 324 h 361"/>
                <a:gd name="T24" fmla="*/ 117 w 182"/>
                <a:gd name="T25" fmla="*/ 330 h 361"/>
                <a:gd name="T26" fmla="*/ 128 w 182"/>
                <a:gd name="T27" fmla="*/ 333 h 361"/>
                <a:gd name="T28" fmla="*/ 142 w 182"/>
                <a:gd name="T29" fmla="*/ 335 h 361"/>
                <a:gd name="T30" fmla="*/ 142 w 182"/>
                <a:gd name="T31" fmla="*/ 335 h 361"/>
                <a:gd name="T32" fmla="*/ 157 w 182"/>
                <a:gd name="T33" fmla="*/ 333 h 361"/>
                <a:gd name="T34" fmla="*/ 165 w 182"/>
                <a:gd name="T35" fmla="*/ 330 h 361"/>
                <a:gd name="T36" fmla="*/ 165 w 182"/>
                <a:gd name="T37" fmla="*/ 330 h 361"/>
                <a:gd name="T38" fmla="*/ 182 w 182"/>
                <a:gd name="T39" fmla="*/ 318 h 361"/>
                <a:gd name="T40" fmla="*/ 182 w 182"/>
                <a:gd name="T41" fmla="*/ 318 h 361"/>
                <a:gd name="T42" fmla="*/ 182 w 182"/>
                <a:gd name="T43" fmla="*/ 324 h 361"/>
                <a:gd name="T44" fmla="*/ 179 w 182"/>
                <a:gd name="T45" fmla="*/ 333 h 361"/>
                <a:gd name="T46" fmla="*/ 162 w 182"/>
                <a:gd name="T47" fmla="*/ 347 h 361"/>
                <a:gd name="T48" fmla="*/ 162 w 182"/>
                <a:gd name="T49" fmla="*/ 347 h 361"/>
                <a:gd name="T50" fmla="*/ 154 w 182"/>
                <a:gd name="T51" fmla="*/ 352 h 361"/>
                <a:gd name="T52" fmla="*/ 142 w 182"/>
                <a:gd name="T53" fmla="*/ 358 h 361"/>
                <a:gd name="T54" fmla="*/ 131 w 182"/>
                <a:gd name="T55" fmla="*/ 361 h 361"/>
                <a:gd name="T56" fmla="*/ 117 w 182"/>
                <a:gd name="T57" fmla="*/ 361 h 361"/>
                <a:gd name="T58" fmla="*/ 117 w 182"/>
                <a:gd name="T59" fmla="*/ 361 h 361"/>
                <a:gd name="T60" fmla="*/ 100 w 182"/>
                <a:gd name="T61" fmla="*/ 361 h 361"/>
                <a:gd name="T62" fmla="*/ 83 w 182"/>
                <a:gd name="T63" fmla="*/ 355 h 361"/>
                <a:gd name="T64" fmla="*/ 66 w 182"/>
                <a:gd name="T65" fmla="*/ 347 h 361"/>
                <a:gd name="T66" fmla="*/ 54 w 182"/>
                <a:gd name="T67" fmla="*/ 335 h 361"/>
                <a:gd name="T68" fmla="*/ 54 w 182"/>
                <a:gd name="T69" fmla="*/ 335 h 361"/>
                <a:gd name="T70" fmla="*/ 43 w 182"/>
                <a:gd name="T71" fmla="*/ 324 h 361"/>
                <a:gd name="T72" fmla="*/ 34 w 182"/>
                <a:gd name="T73" fmla="*/ 307 h 361"/>
                <a:gd name="T74" fmla="*/ 29 w 182"/>
                <a:gd name="T75" fmla="*/ 290 h 361"/>
                <a:gd name="T76" fmla="*/ 29 w 182"/>
                <a:gd name="T77" fmla="*/ 267 h 361"/>
                <a:gd name="T78" fmla="*/ 29 w 182"/>
                <a:gd name="T79" fmla="*/ 85 h 361"/>
                <a:gd name="T80" fmla="*/ 0 w 182"/>
                <a:gd name="T81" fmla="*/ 85 h 361"/>
                <a:gd name="T82" fmla="*/ 86 w 182"/>
                <a:gd name="T83" fmla="*/ 0 h 361"/>
                <a:gd name="T84" fmla="*/ 86 w 182"/>
                <a:gd name="T8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2" h="361">
                  <a:moveTo>
                    <a:pt x="86" y="0"/>
                  </a:moveTo>
                  <a:lnTo>
                    <a:pt x="86" y="60"/>
                  </a:lnTo>
                  <a:lnTo>
                    <a:pt x="174" y="60"/>
                  </a:lnTo>
                  <a:lnTo>
                    <a:pt x="151" y="85"/>
                  </a:lnTo>
                  <a:lnTo>
                    <a:pt x="83" y="85"/>
                  </a:lnTo>
                  <a:lnTo>
                    <a:pt x="83" y="267"/>
                  </a:lnTo>
                  <a:lnTo>
                    <a:pt x="83" y="267"/>
                  </a:lnTo>
                  <a:lnTo>
                    <a:pt x="83" y="284"/>
                  </a:lnTo>
                  <a:lnTo>
                    <a:pt x="86" y="296"/>
                  </a:lnTo>
                  <a:lnTo>
                    <a:pt x="91" y="307"/>
                  </a:lnTo>
                  <a:lnTo>
                    <a:pt x="97" y="318"/>
                  </a:lnTo>
                  <a:lnTo>
                    <a:pt x="105" y="324"/>
                  </a:lnTo>
                  <a:lnTo>
                    <a:pt x="117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42" y="335"/>
                  </a:lnTo>
                  <a:lnTo>
                    <a:pt x="157" y="333"/>
                  </a:lnTo>
                  <a:lnTo>
                    <a:pt x="165" y="330"/>
                  </a:lnTo>
                  <a:lnTo>
                    <a:pt x="165" y="330"/>
                  </a:lnTo>
                  <a:lnTo>
                    <a:pt x="182" y="318"/>
                  </a:lnTo>
                  <a:lnTo>
                    <a:pt x="182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62" y="347"/>
                  </a:lnTo>
                  <a:lnTo>
                    <a:pt x="154" y="352"/>
                  </a:lnTo>
                  <a:lnTo>
                    <a:pt x="142" y="358"/>
                  </a:lnTo>
                  <a:lnTo>
                    <a:pt x="131" y="361"/>
                  </a:lnTo>
                  <a:lnTo>
                    <a:pt x="117" y="361"/>
                  </a:lnTo>
                  <a:lnTo>
                    <a:pt x="117" y="361"/>
                  </a:lnTo>
                  <a:lnTo>
                    <a:pt x="100" y="361"/>
                  </a:lnTo>
                  <a:lnTo>
                    <a:pt x="83" y="355"/>
                  </a:lnTo>
                  <a:lnTo>
                    <a:pt x="66" y="347"/>
                  </a:lnTo>
                  <a:lnTo>
                    <a:pt x="54" y="335"/>
                  </a:lnTo>
                  <a:lnTo>
                    <a:pt x="54" y="335"/>
                  </a:lnTo>
                  <a:lnTo>
                    <a:pt x="43" y="324"/>
                  </a:lnTo>
                  <a:lnTo>
                    <a:pt x="34" y="307"/>
                  </a:lnTo>
                  <a:lnTo>
                    <a:pt x="29" y="290"/>
                  </a:lnTo>
                  <a:lnTo>
                    <a:pt x="29" y="267"/>
                  </a:lnTo>
                  <a:lnTo>
                    <a:pt x="29" y="85"/>
                  </a:lnTo>
                  <a:lnTo>
                    <a:pt x="0" y="85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55" name="Freeform 1707">
              <a:extLst>
                <a:ext uri="{FF2B5EF4-FFF2-40B4-BE49-F238E27FC236}">
                  <a16:creationId xmlns:a16="http://schemas.microsoft.com/office/drawing/2014/main" id="{E10BCA6D-679B-CF48-A43E-7F91FDAE5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2971"/>
              <a:ext cx="290" cy="443"/>
            </a:xfrm>
            <a:custGeom>
              <a:avLst/>
              <a:gdLst>
                <a:gd name="T0" fmla="*/ 176 w 290"/>
                <a:gd name="T1" fmla="*/ 139 h 443"/>
                <a:gd name="T2" fmla="*/ 213 w 290"/>
                <a:gd name="T3" fmla="*/ 145 h 443"/>
                <a:gd name="T4" fmla="*/ 244 w 290"/>
                <a:gd name="T5" fmla="*/ 162 h 443"/>
                <a:gd name="T6" fmla="*/ 256 w 290"/>
                <a:gd name="T7" fmla="*/ 176 h 443"/>
                <a:gd name="T8" fmla="*/ 270 w 290"/>
                <a:gd name="T9" fmla="*/ 207 h 443"/>
                <a:gd name="T10" fmla="*/ 273 w 290"/>
                <a:gd name="T11" fmla="*/ 421 h 443"/>
                <a:gd name="T12" fmla="*/ 273 w 290"/>
                <a:gd name="T13" fmla="*/ 429 h 443"/>
                <a:gd name="T14" fmla="*/ 276 w 290"/>
                <a:gd name="T15" fmla="*/ 435 h 443"/>
                <a:gd name="T16" fmla="*/ 199 w 290"/>
                <a:gd name="T17" fmla="*/ 443 h 443"/>
                <a:gd name="T18" fmla="*/ 207 w 290"/>
                <a:gd name="T19" fmla="*/ 438 h 443"/>
                <a:gd name="T20" fmla="*/ 216 w 290"/>
                <a:gd name="T21" fmla="*/ 426 h 443"/>
                <a:gd name="T22" fmla="*/ 216 w 290"/>
                <a:gd name="T23" fmla="*/ 250 h 443"/>
                <a:gd name="T24" fmla="*/ 216 w 290"/>
                <a:gd name="T25" fmla="*/ 233 h 443"/>
                <a:gd name="T26" fmla="*/ 207 w 290"/>
                <a:gd name="T27" fmla="*/ 207 h 443"/>
                <a:gd name="T28" fmla="*/ 202 w 290"/>
                <a:gd name="T29" fmla="*/ 196 h 443"/>
                <a:gd name="T30" fmla="*/ 179 w 290"/>
                <a:gd name="T31" fmla="*/ 182 h 443"/>
                <a:gd name="T32" fmla="*/ 148 w 290"/>
                <a:gd name="T33" fmla="*/ 176 h 443"/>
                <a:gd name="T34" fmla="*/ 128 w 290"/>
                <a:gd name="T35" fmla="*/ 179 h 443"/>
                <a:gd name="T36" fmla="*/ 108 w 290"/>
                <a:gd name="T37" fmla="*/ 188 h 443"/>
                <a:gd name="T38" fmla="*/ 77 w 290"/>
                <a:gd name="T39" fmla="*/ 210 h 443"/>
                <a:gd name="T40" fmla="*/ 77 w 290"/>
                <a:gd name="T41" fmla="*/ 421 h 443"/>
                <a:gd name="T42" fmla="*/ 82 w 290"/>
                <a:gd name="T43" fmla="*/ 432 h 443"/>
                <a:gd name="T44" fmla="*/ 88 w 290"/>
                <a:gd name="T45" fmla="*/ 438 h 443"/>
                <a:gd name="T46" fmla="*/ 6 w 290"/>
                <a:gd name="T47" fmla="*/ 443 h 443"/>
                <a:gd name="T48" fmla="*/ 11 w 290"/>
                <a:gd name="T49" fmla="*/ 438 h 443"/>
                <a:gd name="T50" fmla="*/ 20 w 290"/>
                <a:gd name="T51" fmla="*/ 426 h 443"/>
                <a:gd name="T52" fmla="*/ 20 w 290"/>
                <a:gd name="T53" fmla="*/ 40 h 443"/>
                <a:gd name="T54" fmla="*/ 20 w 290"/>
                <a:gd name="T55" fmla="*/ 31 h 443"/>
                <a:gd name="T56" fmla="*/ 17 w 290"/>
                <a:gd name="T57" fmla="*/ 23 h 443"/>
                <a:gd name="T58" fmla="*/ 77 w 290"/>
                <a:gd name="T59" fmla="*/ 0 h 443"/>
                <a:gd name="T60" fmla="*/ 77 w 290"/>
                <a:gd name="T61" fmla="*/ 185 h 443"/>
                <a:gd name="T62" fmla="*/ 128 w 290"/>
                <a:gd name="T63" fmla="*/ 151 h 443"/>
                <a:gd name="T64" fmla="*/ 176 w 290"/>
                <a:gd name="T65" fmla="*/ 139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0" h="443">
                  <a:moveTo>
                    <a:pt x="176" y="139"/>
                  </a:moveTo>
                  <a:lnTo>
                    <a:pt x="176" y="139"/>
                  </a:lnTo>
                  <a:lnTo>
                    <a:pt x="193" y="139"/>
                  </a:lnTo>
                  <a:lnTo>
                    <a:pt x="213" y="145"/>
                  </a:lnTo>
                  <a:lnTo>
                    <a:pt x="230" y="153"/>
                  </a:lnTo>
                  <a:lnTo>
                    <a:pt x="244" y="162"/>
                  </a:lnTo>
                  <a:lnTo>
                    <a:pt x="244" y="162"/>
                  </a:lnTo>
                  <a:lnTo>
                    <a:pt x="256" y="176"/>
                  </a:lnTo>
                  <a:lnTo>
                    <a:pt x="264" y="190"/>
                  </a:lnTo>
                  <a:lnTo>
                    <a:pt x="270" y="207"/>
                  </a:lnTo>
                  <a:lnTo>
                    <a:pt x="273" y="227"/>
                  </a:lnTo>
                  <a:lnTo>
                    <a:pt x="273" y="421"/>
                  </a:lnTo>
                  <a:lnTo>
                    <a:pt x="273" y="421"/>
                  </a:lnTo>
                  <a:lnTo>
                    <a:pt x="273" y="429"/>
                  </a:lnTo>
                  <a:lnTo>
                    <a:pt x="276" y="435"/>
                  </a:lnTo>
                  <a:lnTo>
                    <a:pt x="276" y="435"/>
                  </a:lnTo>
                  <a:lnTo>
                    <a:pt x="290" y="443"/>
                  </a:lnTo>
                  <a:lnTo>
                    <a:pt x="199" y="443"/>
                  </a:lnTo>
                  <a:lnTo>
                    <a:pt x="199" y="443"/>
                  </a:lnTo>
                  <a:lnTo>
                    <a:pt x="207" y="438"/>
                  </a:lnTo>
                  <a:lnTo>
                    <a:pt x="213" y="432"/>
                  </a:lnTo>
                  <a:lnTo>
                    <a:pt x="216" y="426"/>
                  </a:lnTo>
                  <a:lnTo>
                    <a:pt x="216" y="421"/>
                  </a:lnTo>
                  <a:lnTo>
                    <a:pt x="216" y="250"/>
                  </a:lnTo>
                  <a:lnTo>
                    <a:pt x="216" y="250"/>
                  </a:lnTo>
                  <a:lnTo>
                    <a:pt x="216" y="233"/>
                  </a:lnTo>
                  <a:lnTo>
                    <a:pt x="213" y="219"/>
                  </a:lnTo>
                  <a:lnTo>
                    <a:pt x="207" y="207"/>
                  </a:lnTo>
                  <a:lnTo>
                    <a:pt x="202" y="196"/>
                  </a:lnTo>
                  <a:lnTo>
                    <a:pt x="202" y="196"/>
                  </a:lnTo>
                  <a:lnTo>
                    <a:pt x="190" y="188"/>
                  </a:lnTo>
                  <a:lnTo>
                    <a:pt x="179" y="182"/>
                  </a:lnTo>
                  <a:lnTo>
                    <a:pt x="165" y="179"/>
                  </a:lnTo>
                  <a:lnTo>
                    <a:pt x="148" y="176"/>
                  </a:lnTo>
                  <a:lnTo>
                    <a:pt x="148" y="176"/>
                  </a:lnTo>
                  <a:lnTo>
                    <a:pt x="128" y="179"/>
                  </a:lnTo>
                  <a:lnTo>
                    <a:pt x="108" y="188"/>
                  </a:lnTo>
                  <a:lnTo>
                    <a:pt x="108" y="188"/>
                  </a:lnTo>
                  <a:lnTo>
                    <a:pt x="91" y="196"/>
                  </a:lnTo>
                  <a:lnTo>
                    <a:pt x="77" y="210"/>
                  </a:lnTo>
                  <a:lnTo>
                    <a:pt x="77" y="421"/>
                  </a:lnTo>
                  <a:lnTo>
                    <a:pt x="77" y="421"/>
                  </a:lnTo>
                  <a:lnTo>
                    <a:pt x="80" y="426"/>
                  </a:lnTo>
                  <a:lnTo>
                    <a:pt x="82" y="432"/>
                  </a:lnTo>
                  <a:lnTo>
                    <a:pt x="82" y="432"/>
                  </a:lnTo>
                  <a:lnTo>
                    <a:pt x="88" y="438"/>
                  </a:lnTo>
                  <a:lnTo>
                    <a:pt x="97" y="443"/>
                  </a:lnTo>
                  <a:lnTo>
                    <a:pt x="6" y="443"/>
                  </a:lnTo>
                  <a:lnTo>
                    <a:pt x="6" y="443"/>
                  </a:lnTo>
                  <a:lnTo>
                    <a:pt x="11" y="438"/>
                  </a:lnTo>
                  <a:lnTo>
                    <a:pt x="17" y="432"/>
                  </a:lnTo>
                  <a:lnTo>
                    <a:pt x="20" y="426"/>
                  </a:lnTo>
                  <a:lnTo>
                    <a:pt x="20" y="421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1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0" y="14"/>
                  </a:lnTo>
                  <a:lnTo>
                    <a:pt x="77" y="0"/>
                  </a:lnTo>
                  <a:lnTo>
                    <a:pt x="77" y="185"/>
                  </a:lnTo>
                  <a:lnTo>
                    <a:pt x="77" y="185"/>
                  </a:lnTo>
                  <a:lnTo>
                    <a:pt x="102" y="165"/>
                  </a:lnTo>
                  <a:lnTo>
                    <a:pt x="128" y="151"/>
                  </a:lnTo>
                  <a:lnTo>
                    <a:pt x="153" y="142"/>
                  </a:lnTo>
                  <a:lnTo>
                    <a:pt x="176" y="139"/>
                  </a:lnTo>
                  <a:lnTo>
                    <a:pt x="176" y="13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56" name="Freeform 1708">
              <a:extLst>
                <a:ext uri="{FF2B5EF4-FFF2-40B4-BE49-F238E27FC236}">
                  <a16:creationId xmlns:a16="http://schemas.microsoft.com/office/drawing/2014/main" id="{DAD4050C-DA70-A049-8B98-5DF2C30E4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3110"/>
              <a:ext cx="475" cy="304"/>
            </a:xfrm>
            <a:custGeom>
              <a:avLst/>
              <a:gdLst>
                <a:gd name="T0" fmla="*/ 364 w 475"/>
                <a:gd name="T1" fmla="*/ 0 h 304"/>
                <a:gd name="T2" fmla="*/ 398 w 475"/>
                <a:gd name="T3" fmla="*/ 6 h 304"/>
                <a:gd name="T4" fmla="*/ 429 w 475"/>
                <a:gd name="T5" fmla="*/ 23 h 304"/>
                <a:gd name="T6" fmla="*/ 444 w 475"/>
                <a:gd name="T7" fmla="*/ 37 h 304"/>
                <a:gd name="T8" fmla="*/ 458 w 475"/>
                <a:gd name="T9" fmla="*/ 68 h 304"/>
                <a:gd name="T10" fmla="*/ 458 w 475"/>
                <a:gd name="T11" fmla="*/ 282 h 304"/>
                <a:gd name="T12" fmla="*/ 461 w 475"/>
                <a:gd name="T13" fmla="*/ 287 h 304"/>
                <a:gd name="T14" fmla="*/ 463 w 475"/>
                <a:gd name="T15" fmla="*/ 293 h 304"/>
                <a:gd name="T16" fmla="*/ 387 w 475"/>
                <a:gd name="T17" fmla="*/ 304 h 304"/>
                <a:gd name="T18" fmla="*/ 392 w 475"/>
                <a:gd name="T19" fmla="*/ 299 h 304"/>
                <a:gd name="T20" fmla="*/ 404 w 475"/>
                <a:gd name="T21" fmla="*/ 287 h 304"/>
                <a:gd name="T22" fmla="*/ 404 w 475"/>
                <a:gd name="T23" fmla="*/ 108 h 304"/>
                <a:gd name="T24" fmla="*/ 404 w 475"/>
                <a:gd name="T25" fmla="*/ 91 h 304"/>
                <a:gd name="T26" fmla="*/ 395 w 475"/>
                <a:gd name="T27" fmla="*/ 66 h 304"/>
                <a:gd name="T28" fmla="*/ 387 w 475"/>
                <a:gd name="T29" fmla="*/ 57 h 304"/>
                <a:gd name="T30" fmla="*/ 367 w 475"/>
                <a:gd name="T31" fmla="*/ 43 h 304"/>
                <a:gd name="T32" fmla="*/ 336 w 475"/>
                <a:gd name="T33" fmla="*/ 37 h 304"/>
                <a:gd name="T34" fmla="*/ 316 w 475"/>
                <a:gd name="T35" fmla="*/ 40 h 304"/>
                <a:gd name="T36" fmla="*/ 282 w 475"/>
                <a:gd name="T37" fmla="*/ 60 h 304"/>
                <a:gd name="T38" fmla="*/ 267 w 475"/>
                <a:gd name="T39" fmla="*/ 77 h 304"/>
                <a:gd name="T40" fmla="*/ 267 w 475"/>
                <a:gd name="T41" fmla="*/ 282 h 304"/>
                <a:gd name="T42" fmla="*/ 270 w 475"/>
                <a:gd name="T43" fmla="*/ 287 h 304"/>
                <a:gd name="T44" fmla="*/ 273 w 475"/>
                <a:gd name="T45" fmla="*/ 293 h 304"/>
                <a:gd name="T46" fmla="*/ 194 w 475"/>
                <a:gd name="T47" fmla="*/ 304 h 304"/>
                <a:gd name="T48" fmla="*/ 202 w 475"/>
                <a:gd name="T49" fmla="*/ 299 h 304"/>
                <a:gd name="T50" fmla="*/ 211 w 475"/>
                <a:gd name="T51" fmla="*/ 287 h 304"/>
                <a:gd name="T52" fmla="*/ 211 w 475"/>
                <a:gd name="T53" fmla="*/ 105 h 304"/>
                <a:gd name="T54" fmla="*/ 211 w 475"/>
                <a:gd name="T55" fmla="*/ 88 h 304"/>
                <a:gd name="T56" fmla="*/ 202 w 475"/>
                <a:gd name="T57" fmla="*/ 63 h 304"/>
                <a:gd name="T58" fmla="*/ 185 w 475"/>
                <a:gd name="T59" fmla="*/ 46 h 304"/>
                <a:gd name="T60" fmla="*/ 160 w 475"/>
                <a:gd name="T61" fmla="*/ 37 h 304"/>
                <a:gd name="T62" fmla="*/ 145 w 475"/>
                <a:gd name="T63" fmla="*/ 37 h 304"/>
                <a:gd name="T64" fmla="*/ 108 w 475"/>
                <a:gd name="T65" fmla="*/ 46 h 304"/>
                <a:gd name="T66" fmla="*/ 80 w 475"/>
                <a:gd name="T67" fmla="*/ 68 h 304"/>
                <a:gd name="T68" fmla="*/ 80 w 475"/>
                <a:gd name="T69" fmla="*/ 282 h 304"/>
                <a:gd name="T70" fmla="*/ 83 w 475"/>
                <a:gd name="T71" fmla="*/ 293 h 304"/>
                <a:gd name="T72" fmla="*/ 97 w 475"/>
                <a:gd name="T73" fmla="*/ 304 h 304"/>
                <a:gd name="T74" fmla="*/ 6 w 475"/>
                <a:gd name="T75" fmla="*/ 304 h 304"/>
                <a:gd name="T76" fmla="*/ 20 w 475"/>
                <a:gd name="T77" fmla="*/ 293 h 304"/>
                <a:gd name="T78" fmla="*/ 23 w 475"/>
                <a:gd name="T79" fmla="*/ 282 h 304"/>
                <a:gd name="T80" fmla="*/ 23 w 475"/>
                <a:gd name="T81" fmla="*/ 40 h 304"/>
                <a:gd name="T82" fmla="*/ 18 w 475"/>
                <a:gd name="T83" fmla="*/ 23 h 304"/>
                <a:gd name="T84" fmla="*/ 9 w 475"/>
                <a:gd name="T85" fmla="*/ 17 h 304"/>
                <a:gd name="T86" fmla="*/ 80 w 475"/>
                <a:gd name="T87" fmla="*/ 0 h 304"/>
                <a:gd name="T88" fmla="*/ 80 w 475"/>
                <a:gd name="T89" fmla="*/ 43 h 304"/>
                <a:gd name="T90" fmla="*/ 123 w 475"/>
                <a:gd name="T91" fmla="*/ 14 h 304"/>
                <a:gd name="T92" fmla="*/ 134 w 475"/>
                <a:gd name="T93" fmla="*/ 9 h 304"/>
                <a:gd name="T94" fmla="*/ 160 w 475"/>
                <a:gd name="T95" fmla="*/ 0 h 304"/>
                <a:gd name="T96" fmla="*/ 174 w 475"/>
                <a:gd name="T97" fmla="*/ 0 h 304"/>
                <a:gd name="T98" fmla="*/ 202 w 475"/>
                <a:gd name="T99" fmla="*/ 3 h 304"/>
                <a:gd name="T100" fmla="*/ 228 w 475"/>
                <a:gd name="T101" fmla="*/ 14 h 304"/>
                <a:gd name="T102" fmla="*/ 239 w 475"/>
                <a:gd name="T103" fmla="*/ 23 h 304"/>
                <a:gd name="T104" fmla="*/ 256 w 475"/>
                <a:gd name="T105" fmla="*/ 43 h 304"/>
                <a:gd name="T106" fmla="*/ 262 w 475"/>
                <a:gd name="T107" fmla="*/ 57 h 304"/>
                <a:gd name="T108" fmla="*/ 307 w 475"/>
                <a:gd name="T109" fmla="*/ 17 h 304"/>
                <a:gd name="T110" fmla="*/ 321 w 475"/>
                <a:gd name="T111" fmla="*/ 9 h 304"/>
                <a:gd name="T112" fmla="*/ 350 w 475"/>
                <a:gd name="T113" fmla="*/ 0 h 304"/>
                <a:gd name="T114" fmla="*/ 364 w 475"/>
                <a:gd name="T11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5" h="304">
                  <a:moveTo>
                    <a:pt x="364" y="0"/>
                  </a:moveTo>
                  <a:lnTo>
                    <a:pt x="364" y="0"/>
                  </a:lnTo>
                  <a:lnTo>
                    <a:pt x="381" y="0"/>
                  </a:lnTo>
                  <a:lnTo>
                    <a:pt x="398" y="6"/>
                  </a:lnTo>
                  <a:lnTo>
                    <a:pt x="415" y="14"/>
                  </a:lnTo>
                  <a:lnTo>
                    <a:pt x="429" y="23"/>
                  </a:lnTo>
                  <a:lnTo>
                    <a:pt x="429" y="23"/>
                  </a:lnTo>
                  <a:lnTo>
                    <a:pt x="444" y="37"/>
                  </a:lnTo>
                  <a:lnTo>
                    <a:pt x="452" y="51"/>
                  </a:lnTo>
                  <a:lnTo>
                    <a:pt x="458" y="68"/>
                  </a:lnTo>
                  <a:lnTo>
                    <a:pt x="458" y="88"/>
                  </a:lnTo>
                  <a:lnTo>
                    <a:pt x="458" y="282"/>
                  </a:lnTo>
                  <a:lnTo>
                    <a:pt x="458" y="282"/>
                  </a:lnTo>
                  <a:lnTo>
                    <a:pt x="461" y="287"/>
                  </a:lnTo>
                  <a:lnTo>
                    <a:pt x="463" y="293"/>
                  </a:lnTo>
                  <a:lnTo>
                    <a:pt x="463" y="293"/>
                  </a:lnTo>
                  <a:lnTo>
                    <a:pt x="475" y="304"/>
                  </a:lnTo>
                  <a:lnTo>
                    <a:pt x="387" y="304"/>
                  </a:lnTo>
                  <a:lnTo>
                    <a:pt x="387" y="304"/>
                  </a:lnTo>
                  <a:lnTo>
                    <a:pt x="392" y="299"/>
                  </a:lnTo>
                  <a:lnTo>
                    <a:pt x="398" y="293"/>
                  </a:lnTo>
                  <a:lnTo>
                    <a:pt x="404" y="287"/>
                  </a:lnTo>
                  <a:lnTo>
                    <a:pt x="404" y="282"/>
                  </a:lnTo>
                  <a:lnTo>
                    <a:pt x="404" y="108"/>
                  </a:lnTo>
                  <a:lnTo>
                    <a:pt x="404" y="108"/>
                  </a:lnTo>
                  <a:lnTo>
                    <a:pt x="404" y="91"/>
                  </a:lnTo>
                  <a:lnTo>
                    <a:pt x="401" y="80"/>
                  </a:lnTo>
                  <a:lnTo>
                    <a:pt x="395" y="66"/>
                  </a:lnTo>
                  <a:lnTo>
                    <a:pt x="387" y="57"/>
                  </a:lnTo>
                  <a:lnTo>
                    <a:pt x="387" y="57"/>
                  </a:lnTo>
                  <a:lnTo>
                    <a:pt x="378" y="49"/>
                  </a:lnTo>
                  <a:lnTo>
                    <a:pt x="367" y="43"/>
                  </a:lnTo>
                  <a:lnTo>
                    <a:pt x="353" y="37"/>
                  </a:lnTo>
                  <a:lnTo>
                    <a:pt x="336" y="37"/>
                  </a:lnTo>
                  <a:lnTo>
                    <a:pt x="336" y="37"/>
                  </a:lnTo>
                  <a:lnTo>
                    <a:pt x="316" y="40"/>
                  </a:lnTo>
                  <a:lnTo>
                    <a:pt x="299" y="46"/>
                  </a:lnTo>
                  <a:lnTo>
                    <a:pt x="282" y="60"/>
                  </a:lnTo>
                  <a:lnTo>
                    <a:pt x="267" y="77"/>
                  </a:lnTo>
                  <a:lnTo>
                    <a:pt x="267" y="77"/>
                  </a:lnTo>
                  <a:lnTo>
                    <a:pt x="267" y="85"/>
                  </a:lnTo>
                  <a:lnTo>
                    <a:pt x="267" y="282"/>
                  </a:lnTo>
                  <a:lnTo>
                    <a:pt x="267" y="282"/>
                  </a:lnTo>
                  <a:lnTo>
                    <a:pt x="270" y="287"/>
                  </a:lnTo>
                  <a:lnTo>
                    <a:pt x="273" y="293"/>
                  </a:lnTo>
                  <a:lnTo>
                    <a:pt x="273" y="293"/>
                  </a:lnTo>
                  <a:lnTo>
                    <a:pt x="285" y="304"/>
                  </a:lnTo>
                  <a:lnTo>
                    <a:pt x="194" y="304"/>
                  </a:lnTo>
                  <a:lnTo>
                    <a:pt x="194" y="304"/>
                  </a:lnTo>
                  <a:lnTo>
                    <a:pt x="202" y="299"/>
                  </a:lnTo>
                  <a:lnTo>
                    <a:pt x="208" y="293"/>
                  </a:lnTo>
                  <a:lnTo>
                    <a:pt x="211" y="287"/>
                  </a:lnTo>
                  <a:lnTo>
                    <a:pt x="211" y="282"/>
                  </a:lnTo>
                  <a:lnTo>
                    <a:pt x="211" y="105"/>
                  </a:lnTo>
                  <a:lnTo>
                    <a:pt x="211" y="105"/>
                  </a:lnTo>
                  <a:lnTo>
                    <a:pt x="211" y="88"/>
                  </a:lnTo>
                  <a:lnTo>
                    <a:pt x="208" y="74"/>
                  </a:lnTo>
                  <a:lnTo>
                    <a:pt x="202" y="63"/>
                  </a:lnTo>
                  <a:lnTo>
                    <a:pt x="194" y="54"/>
                  </a:lnTo>
                  <a:lnTo>
                    <a:pt x="185" y="46"/>
                  </a:lnTo>
                  <a:lnTo>
                    <a:pt x="174" y="40"/>
                  </a:lnTo>
                  <a:lnTo>
                    <a:pt x="160" y="37"/>
                  </a:lnTo>
                  <a:lnTo>
                    <a:pt x="145" y="37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6"/>
                  </a:lnTo>
                  <a:lnTo>
                    <a:pt x="94" y="54"/>
                  </a:lnTo>
                  <a:lnTo>
                    <a:pt x="80" y="68"/>
                  </a:lnTo>
                  <a:lnTo>
                    <a:pt x="80" y="282"/>
                  </a:lnTo>
                  <a:lnTo>
                    <a:pt x="80" y="282"/>
                  </a:lnTo>
                  <a:lnTo>
                    <a:pt x="80" y="287"/>
                  </a:lnTo>
                  <a:lnTo>
                    <a:pt x="83" y="293"/>
                  </a:lnTo>
                  <a:lnTo>
                    <a:pt x="83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6" y="304"/>
                  </a:lnTo>
                  <a:lnTo>
                    <a:pt x="15" y="299"/>
                  </a:lnTo>
                  <a:lnTo>
                    <a:pt x="20" y="293"/>
                  </a:lnTo>
                  <a:lnTo>
                    <a:pt x="23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3" y="31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9" y="17"/>
                  </a:lnTo>
                  <a:lnTo>
                    <a:pt x="0" y="14"/>
                  </a:lnTo>
                  <a:lnTo>
                    <a:pt x="80" y="0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100" y="29"/>
                  </a:lnTo>
                  <a:lnTo>
                    <a:pt x="123" y="14"/>
                  </a:lnTo>
                  <a:lnTo>
                    <a:pt x="123" y="14"/>
                  </a:lnTo>
                  <a:lnTo>
                    <a:pt x="134" y="9"/>
                  </a:lnTo>
                  <a:lnTo>
                    <a:pt x="145" y="3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8" y="0"/>
                  </a:lnTo>
                  <a:lnTo>
                    <a:pt x="202" y="3"/>
                  </a:lnTo>
                  <a:lnTo>
                    <a:pt x="213" y="9"/>
                  </a:lnTo>
                  <a:lnTo>
                    <a:pt x="228" y="14"/>
                  </a:lnTo>
                  <a:lnTo>
                    <a:pt x="228" y="14"/>
                  </a:lnTo>
                  <a:lnTo>
                    <a:pt x="239" y="23"/>
                  </a:lnTo>
                  <a:lnTo>
                    <a:pt x="248" y="31"/>
                  </a:lnTo>
                  <a:lnTo>
                    <a:pt x="256" y="43"/>
                  </a:lnTo>
                  <a:lnTo>
                    <a:pt x="262" y="57"/>
                  </a:lnTo>
                  <a:lnTo>
                    <a:pt x="262" y="57"/>
                  </a:lnTo>
                  <a:lnTo>
                    <a:pt x="282" y="34"/>
                  </a:lnTo>
                  <a:lnTo>
                    <a:pt x="307" y="17"/>
                  </a:lnTo>
                  <a:lnTo>
                    <a:pt x="307" y="17"/>
                  </a:lnTo>
                  <a:lnTo>
                    <a:pt x="321" y="9"/>
                  </a:lnTo>
                  <a:lnTo>
                    <a:pt x="336" y="3"/>
                  </a:lnTo>
                  <a:lnTo>
                    <a:pt x="350" y="0"/>
                  </a:lnTo>
                  <a:lnTo>
                    <a:pt x="364" y="0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57" name="Freeform 1709">
              <a:extLst>
                <a:ext uri="{FF2B5EF4-FFF2-40B4-BE49-F238E27FC236}">
                  <a16:creationId xmlns:a16="http://schemas.microsoft.com/office/drawing/2014/main" id="{657010E7-6DB7-4C4D-96AD-31A8A6955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0" y="3059"/>
              <a:ext cx="184" cy="361"/>
            </a:xfrm>
            <a:custGeom>
              <a:avLst/>
              <a:gdLst>
                <a:gd name="T0" fmla="*/ 85 w 184"/>
                <a:gd name="T1" fmla="*/ 0 h 361"/>
                <a:gd name="T2" fmla="*/ 85 w 184"/>
                <a:gd name="T3" fmla="*/ 60 h 361"/>
                <a:gd name="T4" fmla="*/ 173 w 184"/>
                <a:gd name="T5" fmla="*/ 60 h 361"/>
                <a:gd name="T6" fmla="*/ 150 w 184"/>
                <a:gd name="T7" fmla="*/ 85 h 361"/>
                <a:gd name="T8" fmla="*/ 82 w 184"/>
                <a:gd name="T9" fmla="*/ 85 h 361"/>
                <a:gd name="T10" fmla="*/ 82 w 184"/>
                <a:gd name="T11" fmla="*/ 267 h 361"/>
                <a:gd name="T12" fmla="*/ 82 w 184"/>
                <a:gd name="T13" fmla="*/ 267 h 361"/>
                <a:gd name="T14" fmla="*/ 85 w 184"/>
                <a:gd name="T15" fmla="*/ 284 h 361"/>
                <a:gd name="T16" fmla="*/ 88 w 184"/>
                <a:gd name="T17" fmla="*/ 296 h 361"/>
                <a:gd name="T18" fmla="*/ 91 w 184"/>
                <a:gd name="T19" fmla="*/ 307 h 361"/>
                <a:gd name="T20" fmla="*/ 99 w 184"/>
                <a:gd name="T21" fmla="*/ 318 h 361"/>
                <a:gd name="T22" fmla="*/ 105 w 184"/>
                <a:gd name="T23" fmla="*/ 324 h 361"/>
                <a:gd name="T24" fmla="*/ 116 w 184"/>
                <a:gd name="T25" fmla="*/ 330 h 361"/>
                <a:gd name="T26" fmla="*/ 128 w 184"/>
                <a:gd name="T27" fmla="*/ 333 h 361"/>
                <a:gd name="T28" fmla="*/ 142 w 184"/>
                <a:gd name="T29" fmla="*/ 335 h 361"/>
                <a:gd name="T30" fmla="*/ 142 w 184"/>
                <a:gd name="T31" fmla="*/ 335 h 361"/>
                <a:gd name="T32" fmla="*/ 156 w 184"/>
                <a:gd name="T33" fmla="*/ 333 h 361"/>
                <a:gd name="T34" fmla="*/ 165 w 184"/>
                <a:gd name="T35" fmla="*/ 330 h 361"/>
                <a:gd name="T36" fmla="*/ 165 w 184"/>
                <a:gd name="T37" fmla="*/ 330 h 361"/>
                <a:gd name="T38" fmla="*/ 184 w 184"/>
                <a:gd name="T39" fmla="*/ 318 h 361"/>
                <a:gd name="T40" fmla="*/ 184 w 184"/>
                <a:gd name="T41" fmla="*/ 318 h 361"/>
                <a:gd name="T42" fmla="*/ 182 w 184"/>
                <a:gd name="T43" fmla="*/ 324 h 361"/>
                <a:gd name="T44" fmla="*/ 179 w 184"/>
                <a:gd name="T45" fmla="*/ 333 h 361"/>
                <a:gd name="T46" fmla="*/ 162 w 184"/>
                <a:gd name="T47" fmla="*/ 347 h 361"/>
                <a:gd name="T48" fmla="*/ 162 w 184"/>
                <a:gd name="T49" fmla="*/ 347 h 361"/>
                <a:gd name="T50" fmla="*/ 153 w 184"/>
                <a:gd name="T51" fmla="*/ 352 h 361"/>
                <a:gd name="T52" fmla="*/ 142 w 184"/>
                <a:gd name="T53" fmla="*/ 358 h 361"/>
                <a:gd name="T54" fmla="*/ 130 w 184"/>
                <a:gd name="T55" fmla="*/ 361 h 361"/>
                <a:gd name="T56" fmla="*/ 119 w 184"/>
                <a:gd name="T57" fmla="*/ 361 h 361"/>
                <a:gd name="T58" fmla="*/ 119 w 184"/>
                <a:gd name="T59" fmla="*/ 361 h 361"/>
                <a:gd name="T60" fmla="*/ 99 w 184"/>
                <a:gd name="T61" fmla="*/ 361 h 361"/>
                <a:gd name="T62" fmla="*/ 82 w 184"/>
                <a:gd name="T63" fmla="*/ 355 h 361"/>
                <a:gd name="T64" fmla="*/ 65 w 184"/>
                <a:gd name="T65" fmla="*/ 347 h 361"/>
                <a:gd name="T66" fmla="*/ 54 w 184"/>
                <a:gd name="T67" fmla="*/ 335 h 361"/>
                <a:gd name="T68" fmla="*/ 54 w 184"/>
                <a:gd name="T69" fmla="*/ 335 h 361"/>
                <a:gd name="T70" fmla="*/ 42 w 184"/>
                <a:gd name="T71" fmla="*/ 324 h 361"/>
                <a:gd name="T72" fmla="*/ 34 w 184"/>
                <a:gd name="T73" fmla="*/ 307 h 361"/>
                <a:gd name="T74" fmla="*/ 31 w 184"/>
                <a:gd name="T75" fmla="*/ 290 h 361"/>
                <a:gd name="T76" fmla="*/ 28 w 184"/>
                <a:gd name="T77" fmla="*/ 267 h 361"/>
                <a:gd name="T78" fmla="*/ 28 w 184"/>
                <a:gd name="T79" fmla="*/ 85 h 361"/>
                <a:gd name="T80" fmla="*/ 0 w 184"/>
                <a:gd name="T81" fmla="*/ 85 h 361"/>
                <a:gd name="T82" fmla="*/ 85 w 184"/>
                <a:gd name="T83" fmla="*/ 0 h 361"/>
                <a:gd name="T84" fmla="*/ 85 w 184"/>
                <a:gd name="T8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4" h="361">
                  <a:moveTo>
                    <a:pt x="85" y="0"/>
                  </a:moveTo>
                  <a:lnTo>
                    <a:pt x="85" y="60"/>
                  </a:lnTo>
                  <a:lnTo>
                    <a:pt x="173" y="60"/>
                  </a:lnTo>
                  <a:lnTo>
                    <a:pt x="150" y="85"/>
                  </a:lnTo>
                  <a:lnTo>
                    <a:pt x="82" y="85"/>
                  </a:lnTo>
                  <a:lnTo>
                    <a:pt x="82" y="267"/>
                  </a:lnTo>
                  <a:lnTo>
                    <a:pt x="82" y="267"/>
                  </a:lnTo>
                  <a:lnTo>
                    <a:pt x="85" y="284"/>
                  </a:lnTo>
                  <a:lnTo>
                    <a:pt x="88" y="296"/>
                  </a:lnTo>
                  <a:lnTo>
                    <a:pt x="91" y="307"/>
                  </a:lnTo>
                  <a:lnTo>
                    <a:pt x="99" y="318"/>
                  </a:lnTo>
                  <a:lnTo>
                    <a:pt x="105" y="324"/>
                  </a:lnTo>
                  <a:lnTo>
                    <a:pt x="116" y="330"/>
                  </a:lnTo>
                  <a:lnTo>
                    <a:pt x="128" y="333"/>
                  </a:lnTo>
                  <a:lnTo>
                    <a:pt x="142" y="335"/>
                  </a:lnTo>
                  <a:lnTo>
                    <a:pt x="142" y="335"/>
                  </a:lnTo>
                  <a:lnTo>
                    <a:pt x="156" y="333"/>
                  </a:lnTo>
                  <a:lnTo>
                    <a:pt x="165" y="330"/>
                  </a:lnTo>
                  <a:lnTo>
                    <a:pt x="165" y="330"/>
                  </a:lnTo>
                  <a:lnTo>
                    <a:pt x="184" y="318"/>
                  </a:lnTo>
                  <a:lnTo>
                    <a:pt x="184" y="318"/>
                  </a:lnTo>
                  <a:lnTo>
                    <a:pt x="182" y="324"/>
                  </a:lnTo>
                  <a:lnTo>
                    <a:pt x="179" y="333"/>
                  </a:lnTo>
                  <a:lnTo>
                    <a:pt x="162" y="347"/>
                  </a:lnTo>
                  <a:lnTo>
                    <a:pt x="162" y="347"/>
                  </a:lnTo>
                  <a:lnTo>
                    <a:pt x="153" y="352"/>
                  </a:lnTo>
                  <a:lnTo>
                    <a:pt x="142" y="358"/>
                  </a:lnTo>
                  <a:lnTo>
                    <a:pt x="130" y="361"/>
                  </a:lnTo>
                  <a:lnTo>
                    <a:pt x="119" y="361"/>
                  </a:lnTo>
                  <a:lnTo>
                    <a:pt x="119" y="361"/>
                  </a:lnTo>
                  <a:lnTo>
                    <a:pt x="99" y="361"/>
                  </a:lnTo>
                  <a:lnTo>
                    <a:pt x="82" y="355"/>
                  </a:lnTo>
                  <a:lnTo>
                    <a:pt x="65" y="347"/>
                  </a:lnTo>
                  <a:lnTo>
                    <a:pt x="54" y="335"/>
                  </a:lnTo>
                  <a:lnTo>
                    <a:pt x="54" y="335"/>
                  </a:lnTo>
                  <a:lnTo>
                    <a:pt x="42" y="324"/>
                  </a:lnTo>
                  <a:lnTo>
                    <a:pt x="34" y="307"/>
                  </a:lnTo>
                  <a:lnTo>
                    <a:pt x="31" y="290"/>
                  </a:lnTo>
                  <a:lnTo>
                    <a:pt x="28" y="267"/>
                  </a:lnTo>
                  <a:lnTo>
                    <a:pt x="28" y="85"/>
                  </a:lnTo>
                  <a:lnTo>
                    <a:pt x="0" y="85"/>
                  </a:lnTo>
                  <a:lnTo>
                    <a:pt x="85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58" name="Freeform 1710">
              <a:extLst>
                <a:ext uri="{FF2B5EF4-FFF2-40B4-BE49-F238E27FC236}">
                  <a16:creationId xmlns:a16="http://schemas.microsoft.com/office/drawing/2014/main" id="{9EFEFFDF-0124-6040-9DB9-117BF710C2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2" y="3110"/>
              <a:ext cx="284" cy="310"/>
            </a:xfrm>
            <a:custGeom>
              <a:avLst/>
              <a:gdLst>
                <a:gd name="T0" fmla="*/ 144 w 284"/>
                <a:gd name="T1" fmla="*/ 0 h 310"/>
                <a:gd name="T2" fmla="*/ 184 w 284"/>
                <a:gd name="T3" fmla="*/ 6 h 310"/>
                <a:gd name="T4" fmla="*/ 221 w 284"/>
                <a:gd name="T5" fmla="*/ 23 h 310"/>
                <a:gd name="T6" fmla="*/ 235 w 284"/>
                <a:gd name="T7" fmla="*/ 34 h 310"/>
                <a:gd name="T8" fmla="*/ 261 w 284"/>
                <a:gd name="T9" fmla="*/ 63 h 310"/>
                <a:gd name="T10" fmla="*/ 269 w 284"/>
                <a:gd name="T11" fmla="*/ 80 h 310"/>
                <a:gd name="T12" fmla="*/ 281 w 284"/>
                <a:gd name="T13" fmla="*/ 117 h 310"/>
                <a:gd name="T14" fmla="*/ 284 w 284"/>
                <a:gd name="T15" fmla="*/ 156 h 310"/>
                <a:gd name="T16" fmla="*/ 284 w 284"/>
                <a:gd name="T17" fmla="*/ 174 h 310"/>
                <a:gd name="T18" fmla="*/ 272 w 284"/>
                <a:gd name="T19" fmla="*/ 210 h 310"/>
                <a:gd name="T20" fmla="*/ 267 w 284"/>
                <a:gd name="T21" fmla="*/ 230 h 310"/>
                <a:gd name="T22" fmla="*/ 244 w 284"/>
                <a:gd name="T23" fmla="*/ 262 h 310"/>
                <a:gd name="T24" fmla="*/ 215 w 284"/>
                <a:gd name="T25" fmla="*/ 290 h 310"/>
                <a:gd name="T26" fmla="*/ 198 w 284"/>
                <a:gd name="T27" fmla="*/ 299 h 310"/>
                <a:gd name="T28" fmla="*/ 161 w 284"/>
                <a:gd name="T29" fmla="*/ 310 h 310"/>
                <a:gd name="T30" fmla="*/ 142 w 284"/>
                <a:gd name="T31" fmla="*/ 310 h 310"/>
                <a:gd name="T32" fmla="*/ 93 w 284"/>
                <a:gd name="T33" fmla="*/ 304 h 310"/>
                <a:gd name="T34" fmla="*/ 68 w 284"/>
                <a:gd name="T35" fmla="*/ 293 h 310"/>
                <a:gd name="T36" fmla="*/ 45 w 284"/>
                <a:gd name="T37" fmla="*/ 273 h 310"/>
                <a:gd name="T38" fmla="*/ 36 w 284"/>
                <a:gd name="T39" fmla="*/ 264 h 310"/>
                <a:gd name="T40" fmla="*/ 11 w 284"/>
                <a:gd name="T41" fmla="*/ 213 h 310"/>
                <a:gd name="T42" fmla="*/ 0 w 284"/>
                <a:gd name="T43" fmla="*/ 156 h 310"/>
                <a:gd name="T44" fmla="*/ 2 w 284"/>
                <a:gd name="T45" fmla="*/ 137 h 310"/>
                <a:gd name="T46" fmla="*/ 11 w 284"/>
                <a:gd name="T47" fmla="*/ 100 h 310"/>
                <a:gd name="T48" fmla="*/ 19 w 284"/>
                <a:gd name="T49" fmla="*/ 80 h 310"/>
                <a:gd name="T50" fmla="*/ 39 w 284"/>
                <a:gd name="T51" fmla="*/ 49 h 310"/>
                <a:gd name="T52" fmla="*/ 68 w 284"/>
                <a:gd name="T53" fmla="*/ 23 h 310"/>
                <a:gd name="T54" fmla="*/ 85 w 284"/>
                <a:gd name="T55" fmla="*/ 12 h 310"/>
                <a:gd name="T56" fmla="*/ 122 w 284"/>
                <a:gd name="T57" fmla="*/ 0 h 310"/>
                <a:gd name="T58" fmla="*/ 144 w 284"/>
                <a:gd name="T59" fmla="*/ 0 h 310"/>
                <a:gd name="T60" fmla="*/ 139 w 284"/>
                <a:gd name="T61" fmla="*/ 23 h 310"/>
                <a:gd name="T62" fmla="*/ 102 w 284"/>
                <a:gd name="T63" fmla="*/ 34 h 310"/>
                <a:gd name="T64" fmla="*/ 76 w 284"/>
                <a:gd name="T65" fmla="*/ 66 h 310"/>
                <a:gd name="T66" fmla="*/ 68 w 284"/>
                <a:gd name="T67" fmla="*/ 85 h 310"/>
                <a:gd name="T68" fmla="*/ 59 w 284"/>
                <a:gd name="T69" fmla="*/ 131 h 310"/>
                <a:gd name="T70" fmla="*/ 59 w 284"/>
                <a:gd name="T71" fmla="*/ 159 h 310"/>
                <a:gd name="T72" fmla="*/ 68 w 284"/>
                <a:gd name="T73" fmla="*/ 210 h 310"/>
                <a:gd name="T74" fmla="*/ 85 w 284"/>
                <a:gd name="T75" fmla="*/ 250 h 310"/>
                <a:gd name="T76" fmla="*/ 96 w 284"/>
                <a:gd name="T77" fmla="*/ 267 h 310"/>
                <a:gd name="T78" fmla="*/ 127 w 284"/>
                <a:gd name="T79" fmla="*/ 284 h 310"/>
                <a:gd name="T80" fmla="*/ 147 w 284"/>
                <a:gd name="T81" fmla="*/ 284 h 310"/>
                <a:gd name="T82" fmla="*/ 181 w 284"/>
                <a:gd name="T83" fmla="*/ 273 h 310"/>
                <a:gd name="T84" fmla="*/ 207 w 284"/>
                <a:gd name="T85" fmla="*/ 245 h 310"/>
                <a:gd name="T86" fmla="*/ 215 w 284"/>
                <a:gd name="T87" fmla="*/ 225 h 310"/>
                <a:gd name="T88" fmla="*/ 224 w 284"/>
                <a:gd name="T89" fmla="*/ 179 h 310"/>
                <a:gd name="T90" fmla="*/ 224 w 284"/>
                <a:gd name="T91" fmla="*/ 151 h 310"/>
                <a:gd name="T92" fmla="*/ 213 w 284"/>
                <a:gd name="T93" fmla="*/ 85 h 310"/>
                <a:gd name="T94" fmla="*/ 201 w 284"/>
                <a:gd name="T95" fmla="*/ 60 h 310"/>
                <a:gd name="T96" fmla="*/ 184 w 284"/>
                <a:gd name="T97" fmla="*/ 40 h 310"/>
                <a:gd name="T98" fmla="*/ 164 w 284"/>
                <a:gd name="T99" fmla="*/ 29 h 310"/>
                <a:gd name="T100" fmla="*/ 139 w 284"/>
                <a:gd name="T101" fmla="*/ 2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4" h="310">
                  <a:moveTo>
                    <a:pt x="144" y="0"/>
                  </a:moveTo>
                  <a:lnTo>
                    <a:pt x="144" y="0"/>
                  </a:lnTo>
                  <a:lnTo>
                    <a:pt x="164" y="0"/>
                  </a:lnTo>
                  <a:lnTo>
                    <a:pt x="184" y="6"/>
                  </a:lnTo>
                  <a:lnTo>
                    <a:pt x="204" y="12"/>
                  </a:lnTo>
                  <a:lnTo>
                    <a:pt x="221" y="23"/>
                  </a:lnTo>
                  <a:lnTo>
                    <a:pt x="221" y="23"/>
                  </a:lnTo>
                  <a:lnTo>
                    <a:pt x="235" y="34"/>
                  </a:lnTo>
                  <a:lnTo>
                    <a:pt x="250" y="49"/>
                  </a:lnTo>
                  <a:lnTo>
                    <a:pt x="261" y="63"/>
                  </a:lnTo>
                  <a:lnTo>
                    <a:pt x="269" y="80"/>
                  </a:lnTo>
                  <a:lnTo>
                    <a:pt x="269" y="80"/>
                  </a:lnTo>
                  <a:lnTo>
                    <a:pt x="275" y="100"/>
                  </a:lnTo>
                  <a:lnTo>
                    <a:pt x="281" y="117"/>
                  </a:lnTo>
                  <a:lnTo>
                    <a:pt x="284" y="137"/>
                  </a:lnTo>
                  <a:lnTo>
                    <a:pt x="284" y="156"/>
                  </a:lnTo>
                  <a:lnTo>
                    <a:pt x="284" y="156"/>
                  </a:lnTo>
                  <a:lnTo>
                    <a:pt x="284" y="174"/>
                  </a:lnTo>
                  <a:lnTo>
                    <a:pt x="278" y="193"/>
                  </a:lnTo>
                  <a:lnTo>
                    <a:pt x="272" y="210"/>
                  </a:lnTo>
                  <a:lnTo>
                    <a:pt x="267" y="230"/>
                  </a:lnTo>
                  <a:lnTo>
                    <a:pt x="267" y="230"/>
                  </a:lnTo>
                  <a:lnTo>
                    <a:pt x="255" y="247"/>
                  </a:lnTo>
                  <a:lnTo>
                    <a:pt x="244" y="262"/>
                  </a:lnTo>
                  <a:lnTo>
                    <a:pt x="230" y="276"/>
                  </a:lnTo>
                  <a:lnTo>
                    <a:pt x="215" y="290"/>
                  </a:lnTo>
                  <a:lnTo>
                    <a:pt x="215" y="290"/>
                  </a:lnTo>
                  <a:lnTo>
                    <a:pt x="198" y="299"/>
                  </a:lnTo>
                  <a:lnTo>
                    <a:pt x="181" y="304"/>
                  </a:lnTo>
                  <a:lnTo>
                    <a:pt x="161" y="310"/>
                  </a:lnTo>
                  <a:lnTo>
                    <a:pt x="142" y="310"/>
                  </a:lnTo>
                  <a:lnTo>
                    <a:pt x="142" y="310"/>
                  </a:lnTo>
                  <a:lnTo>
                    <a:pt x="110" y="307"/>
                  </a:lnTo>
                  <a:lnTo>
                    <a:pt x="93" y="304"/>
                  </a:lnTo>
                  <a:lnTo>
                    <a:pt x="82" y="299"/>
                  </a:lnTo>
                  <a:lnTo>
                    <a:pt x="68" y="293"/>
                  </a:lnTo>
                  <a:lnTo>
                    <a:pt x="56" y="284"/>
                  </a:lnTo>
                  <a:lnTo>
                    <a:pt x="45" y="273"/>
                  </a:lnTo>
                  <a:lnTo>
                    <a:pt x="36" y="264"/>
                  </a:lnTo>
                  <a:lnTo>
                    <a:pt x="36" y="264"/>
                  </a:lnTo>
                  <a:lnTo>
                    <a:pt x="19" y="239"/>
                  </a:lnTo>
                  <a:lnTo>
                    <a:pt x="11" y="213"/>
                  </a:lnTo>
                  <a:lnTo>
                    <a:pt x="2" y="185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2" y="137"/>
                  </a:lnTo>
                  <a:lnTo>
                    <a:pt x="5" y="117"/>
                  </a:lnTo>
                  <a:lnTo>
                    <a:pt x="11" y="100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28" y="63"/>
                  </a:lnTo>
                  <a:lnTo>
                    <a:pt x="39" y="49"/>
                  </a:lnTo>
                  <a:lnTo>
                    <a:pt x="54" y="34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85" y="12"/>
                  </a:lnTo>
                  <a:lnTo>
                    <a:pt x="105" y="6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44" y="0"/>
                  </a:lnTo>
                  <a:close/>
                  <a:moveTo>
                    <a:pt x="139" y="23"/>
                  </a:moveTo>
                  <a:lnTo>
                    <a:pt x="139" y="23"/>
                  </a:lnTo>
                  <a:lnTo>
                    <a:pt x="119" y="26"/>
                  </a:lnTo>
                  <a:lnTo>
                    <a:pt x="102" y="34"/>
                  </a:lnTo>
                  <a:lnTo>
                    <a:pt x="88" y="49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68" y="85"/>
                  </a:lnTo>
                  <a:lnTo>
                    <a:pt x="62" y="108"/>
                  </a:lnTo>
                  <a:lnTo>
                    <a:pt x="59" y="131"/>
                  </a:lnTo>
                  <a:lnTo>
                    <a:pt x="59" y="159"/>
                  </a:lnTo>
                  <a:lnTo>
                    <a:pt x="59" y="159"/>
                  </a:lnTo>
                  <a:lnTo>
                    <a:pt x="62" y="185"/>
                  </a:lnTo>
                  <a:lnTo>
                    <a:pt x="68" y="210"/>
                  </a:lnTo>
                  <a:lnTo>
                    <a:pt x="73" y="230"/>
                  </a:lnTo>
                  <a:lnTo>
                    <a:pt x="85" y="250"/>
                  </a:lnTo>
                  <a:lnTo>
                    <a:pt x="85" y="250"/>
                  </a:lnTo>
                  <a:lnTo>
                    <a:pt x="96" y="267"/>
                  </a:lnTo>
                  <a:lnTo>
                    <a:pt x="113" y="279"/>
                  </a:lnTo>
                  <a:lnTo>
                    <a:pt x="127" y="284"/>
                  </a:lnTo>
                  <a:lnTo>
                    <a:pt x="147" y="284"/>
                  </a:lnTo>
                  <a:lnTo>
                    <a:pt x="147" y="284"/>
                  </a:lnTo>
                  <a:lnTo>
                    <a:pt x="164" y="282"/>
                  </a:lnTo>
                  <a:lnTo>
                    <a:pt x="181" y="273"/>
                  </a:lnTo>
                  <a:lnTo>
                    <a:pt x="196" y="262"/>
                  </a:lnTo>
                  <a:lnTo>
                    <a:pt x="207" y="245"/>
                  </a:lnTo>
                  <a:lnTo>
                    <a:pt x="207" y="245"/>
                  </a:lnTo>
                  <a:lnTo>
                    <a:pt x="215" y="225"/>
                  </a:lnTo>
                  <a:lnTo>
                    <a:pt x="221" y="202"/>
                  </a:lnTo>
                  <a:lnTo>
                    <a:pt x="224" y="179"/>
                  </a:lnTo>
                  <a:lnTo>
                    <a:pt x="224" y="151"/>
                  </a:lnTo>
                  <a:lnTo>
                    <a:pt x="224" y="151"/>
                  </a:lnTo>
                  <a:lnTo>
                    <a:pt x="221" y="117"/>
                  </a:lnTo>
                  <a:lnTo>
                    <a:pt x="213" y="85"/>
                  </a:lnTo>
                  <a:lnTo>
                    <a:pt x="213" y="85"/>
                  </a:lnTo>
                  <a:lnTo>
                    <a:pt x="201" y="60"/>
                  </a:lnTo>
                  <a:lnTo>
                    <a:pt x="184" y="40"/>
                  </a:lnTo>
                  <a:lnTo>
                    <a:pt x="184" y="40"/>
                  </a:lnTo>
                  <a:lnTo>
                    <a:pt x="176" y="31"/>
                  </a:lnTo>
                  <a:lnTo>
                    <a:pt x="164" y="29"/>
                  </a:lnTo>
                  <a:lnTo>
                    <a:pt x="150" y="23"/>
                  </a:lnTo>
                  <a:lnTo>
                    <a:pt x="139" y="23"/>
                  </a:lnTo>
                  <a:lnTo>
                    <a:pt x="139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59" name="Freeform 1711">
              <a:extLst>
                <a:ext uri="{FF2B5EF4-FFF2-40B4-BE49-F238E27FC236}">
                  <a16:creationId xmlns:a16="http://schemas.microsoft.com/office/drawing/2014/main" id="{62DB01A8-F914-A343-A9C5-E56E7F000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" y="3110"/>
              <a:ext cx="284" cy="304"/>
            </a:xfrm>
            <a:custGeom>
              <a:avLst/>
              <a:gdLst>
                <a:gd name="T0" fmla="*/ 170 w 284"/>
                <a:gd name="T1" fmla="*/ 0 h 304"/>
                <a:gd name="T2" fmla="*/ 219 w 284"/>
                <a:gd name="T3" fmla="*/ 12 h 304"/>
                <a:gd name="T4" fmla="*/ 239 w 284"/>
                <a:gd name="T5" fmla="*/ 23 h 304"/>
                <a:gd name="T6" fmla="*/ 253 w 284"/>
                <a:gd name="T7" fmla="*/ 43 h 304"/>
                <a:gd name="T8" fmla="*/ 264 w 284"/>
                <a:gd name="T9" fmla="*/ 63 h 304"/>
                <a:gd name="T10" fmla="*/ 267 w 284"/>
                <a:gd name="T11" fmla="*/ 88 h 304"/>
                <a:gd name="T12" fmla="*/ 267 w 284"/>
                <a:gd name="T13" fmla="*/ 282 h 304"/>
                <a:gd name="T14" fmla="*/ 270 w 284"/>
                <a:gd name="T15" fmla="*/ 293 h 304"/>
                <a:gd name="T16" fmla="*/ 284 w 284"/>
                <a:gd name="T17" fmla="*/ 304 h 304"/>
                <a:gd name="T18" fmla="*/ 196 w 284"/>
                <a:gd name="T19" fmla="*/ 304 h 304"/>
                <a:gd name="T20" fmla="*/ 207 w 284"/>
                <a:gd name="T21" fmla="*/ 293 h 304"/>
                <a:gd name="T22" fmla="*/ 213 w 284"/>
                <a:gd name="T23" fmla="*/ 282 h 304"/>
                <a:gd name="T24" fmla="*/ 213 w 284"/>
                <a:gd name="T25" fmla="*/ 111 h 304"/>
                <a:gd name="T26" fmla="*/ 207 w 284"/>
                <a:gd name="T27" fmla="*/ 80 h 304"/>
                <a:gd name="T28" fmla="*/ 196 w 284"/>
                <a:gd name="T29" fmla="*/ 57 h 304"/>
                <a:gd name="T30" fmla="*/ 173 w 284"/>
                <a:gd name="T31" fmla="*/ 43 h 304"/>
                <a:gd name="T32" fmla="*/ 145 w 284"/>
                <a:gd name="T33" fmla="*/ 37 h 304"/>
                <a:gd name="T34" fmla="*/ 125 w 284"/>
                <a:gd name="T35" fmla="*/ 40 h 304"/>
                <a:gd name="T36" fmla="*/ 108 w 284"/>
                <a:gd name="T37" fmla="*/ 49 h 304"/>
                <a:gd name="T38" fmla="*/ 79 w 284"/>
                <a:gd name="T39" fmla="*/ 71 h 304"/>
                <a:gd name="T40" fmla="*/ 79 w 284"/>
                <a:gd name="T41" fmla="*/ 282 h 304"/>
                <a:gd name="T42" fmla="*/ 82 w 284"/>
                <a:gd name="T43" fmla="*/ 293 h 304"/>
                <a:gd name="T44" fmla="*/ 97 w 284"/>
                <a:gd name="T45" fmla="*/ 304 h 304"/>
                <a:gd name="T46" fmla="*/ 6 w 284"/>
                <a:gd name="T47" fmla="*/ 304 h 304"/>
                <a:gd name="T48" fmla="*/ 17 w 284"/>
                <a:gd name="T49" fmla="*/ 293 h 304"/>
                <a:gd name="T50" fmla="*/ 23 w 284"/>
                <a:gd name="T51" fmla="*/ 282 h 304"/>
                <a:gd name="T52" fmla="*/ 23 w 284"/>
                <a:gd name="T53" fmla="*/ 40 h 304"/>
                <a:gd name="T54" fmla="*/ 17 w 284"/>
                <a:gd name="T55" fmla="*/ 26 h 304"/>
                <a:gd name="T56" fmla="*/ 0 w 284"/>
                <a:gd name="T57" fmla="*/ 14 h 304"/>
                <a:gd name="T58" fmla="*/ 79 w 284"/>
                <a:gd name="T59" fmla="*/ 46 h 304"/>
                <a:gd name="T60" fmla="*/ 97 w 284"/>
                <a:gd name="T61" fmla="*/ 29 h 304"/>
                <a:gd name="T62" fmla="*/ 119 w 284"/>
                <a:gd name="T63" fmla="*/ 14 h 304"/>
                <a:gd name="T64" fmla="*/ 145 w 284"/>
                <a:gd name="T65" fmla="*/ 3 h 304"/>
                <a:gd name="T66" fmla="*/ 170 w 284"/>
                <a:gd name="T6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4" h="304">
                  <a:moveTo>
                    <a:pt x="170" y="0"/>
                  </a:moveTo>
                  <a:lnTo>
                    <a:pt x="170" y="0"/>
                  </a:lnTo>
                  <a:lnTo>
                    <a:pt x="196" y="3"/>
                  </a:lnTo>
                  <a:lnTo>
                    <a:pt x="219" y="12"/>
                  </a:lnTo>
                  <a:lnTo>
                    <a:pt x="219" y="12"/>
                  </a:lnTo>
                  <a:lnTo>
                    <a:pt x="239" y="23"/>
                  </a:lnTo>
                  <a:lnTo>
                    <a:pt x="253" y="43"/>
                  </a:lnTo>
                  <a:lnTo>
                    <a:pt x="253" y="43"/>
                  </a:lnTo>
                  <a:lnTo>
                    <a:pt x="258" y="51"/>
                  </a:lnTo>
                  <a:lnTo>
                    <a:pt x="264" y="63"/>
                  </a:lnTo>
                  <a:lnTo>
                    <a:pt x="267" y="77"/>
                  </a:lnTo>
                  <a:lnTo>
                    <a:pt x="267" y="88"/>
                  </a:lnTo>
                  <a:lnTo>
                    <a:pt x="267" y="282"/>
                  </a:lnTo>
                  <a:lnTo>
                    <a:pt x="267" y="282"/>
                  </a:lnTo>
                  <a:lnTo>
                    <a:pt x="267" y="287"/>
                  </a:lnTo>
                  <a:lnTo>
                    <a:pt x="270" y="293"/>
                  </a:lnTo>
                  <a:lnTo>
                    <a:pt x="270" y="293"/>
                  </a:lnTo>
                  <a:lnTo>
                    <a:pt x="284" y="304"/>
                  </a:lnTo>
                  <a:lnTo>
                    <a:pt x="196" y="304"/>
                  </a:lnTo>
                  <a:lnTo>
                    <a:pt x="196" y="304"/>
                  </a:lnTo>
                  <a:lnTo>
                    <a:pt x="202" y="301"/>
                  </a:lnTo>
                  <a:lnTo>
                    <a:pt x="207" y="293"/>
                  </a:lnTo>
                  <a:lnTo>
                    <a:pt x="210" y="287"/>
                  </a:lnTo>
                  <a:lnTo>
                    <a:pt x="213" y="282"/>
                  </a:lnTo>
                  <a:lnTo>
                    <a:pt x="213" y="111"/>
                  </a:lnTo>
                  <a:lnTo>
                    <a:pt x="213" y="111"/>
                  </a:lnTo>
                  <a:lnTo>
                    <a:pt x="210" y="94"/>
                  </a:lnTo>
                  <a:lnTo>
                    <a:pt x="207" y="80"/>
                  </a:lnTo>
                  <a:lnTo>
                    <a:pt x="202" y="66"/>
                  </a:lnTo>
                  <a:lnTo>
                    <a:pt x="196" y="57"/>
                  </a:lnTo>
                  <a:lnTo>
                    <a:pt x="185" y="49"/>
                  </a:lnTo>
                  <a:lnTo>
                    <a:pt x="173" y="43"/>
                  </a:lnTo>
                  <a:lnTo>
                    <a:pt x="159" y="40"/>
                  </a:lnTo>
                  <a:lnTo>
                    <a:pt x="145" y="37"/>
                  </a:lnTo>
                  <a:lnTo>
                    <a:pt x="145" y="37"/>
                  </a:lnTo>
                  <a:lnTo>
                    <a:pt x="125" y="40"/>
                  </a:lnTo>
                  <a:lnTo>
                    <a:pt x="108" y="49"/>
                  </a:lnTo>
                  <a:lnTo>
                    <a:pt x="108" y="49"/>
                  </a:lnTo>
                  <a:lnTo>
                    <a:pt x="91" y="57"/>
                  </a:lnTo>
                  <a:lnTo>
                    <a:pt x="79" y="71"/>
                  </a:lnTo>
                  <a:lnTo>
                    <a:pt x="79" y="282"/>
                  </a:lnTo>
                  <a:lnTo>
                    <a:pt x="79" y="282"/>
                  </a:lnTo>
                  <a:lnTo>
                    <a:pt x="79" y="287"/>
                  </a:lnTo>
                  <a:lnTo>
                    <a:pt x="82" y="293"/>
                  </a:lnTo>
                  <a:lnTo>
                    <a:pt x="82" y="293"/>
                  </a:lnTo>
                  <a:lnTo>
                    <a:pt x="97" y="304"/>
                  </a:lnTo>
                  <a:lnTo>
                    <a:pt x="6" y="304"/>
                  </a:lnTo>
                  <a:lnTo>
                    <a:pt x="6" y="304"/>
                  </a:lnTo>
                  <a:lnTo>
                    <a:pt x="14" y="301"/>
                  </a:lnTo>
                  <a:lnTo>
                    <a:pt x="17" y="293"/>
                  </a:lnTo>
                  <a:lnTo>
                    <a:pt x="20" y="287"/>
                  </a:lnTo>
                  <a:lnTo>
                    <a:pt x="23" y="282"/>
                  </a:lnTo>
                  <a:lnTo>
                    <a:pt x="23" y="40"/>
                  </a:lnTo>
                  <a:lnTo>
                    <a:pt x="23" y="40"/>
                  </a:lnTo>
                  <a:lnTo>
                    <a:pt x="20" y="31"/>
                  </a:lnTo>
                  <a:lnTo>
                    <a:pt x="17" y="26"/>
                  </a:lnTo>
                  <a:lnTo>
                    <a:pt x="11" y="20"/>
                  </a:lnTo>
                  <a:lnTo>
                    <a:pt x="0" y="14"/>
                  </a:lnTo>
                  <a:lnTo>
                    <a:pt x="79" y="0"/>
                  </a:lnTo>
                  <a:lnTo>
                    <a:pt x="79" y="46"/>
                  </a:lnTo>
                  <a:lnTo>
                    <a:pt x="79" y="46"/>
                  </a:lnTo>
                  <a:lnTo>
                    <a:pt x="97" y="29"/>
                  </a:lnTo>
                  <a:lnTo>
                    <a:pt x="119" y="14"/>
                  </a:lnTo>
                  <a:lnTo>
                    <a:pt x="119" y="14"/>
                  </a:lnTo>
                  <a:lnTo>
                    <a:pt x="133" y="9"/>
                  </a:lnTo>
                  <a:lnTo>
                    <a:pt x="145" y="3"/>
                  </a:lnTo>
                  <a:lnTo>
                    <a:pt x="159" y="0"/>
                  </a:lnTo>
                  <a:lnTo>
                    <a:pt x="170" y="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60" name="Freeform 1712">
              <a:extLst>
                <a:ext uri="{FF2B5EF4-FFF2-40B4-BE49-F238E27FC236}">
                  <a16:creationId xmlns:a16="http://schemas.microsoft.com/office/drawing/2014/main" id="{CAE9CC2A-3B03-A649-9899-19ADE83B4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" y="3110"/>
              <a:ext cx="293" cy="452"/>
            </a:xfrm>
            <a:custGeom>
              <a:avLst/>
              <a:gdLst>
                <a:gd name="T0" fmla="*/ 281 w 293"/>
                <a:gd name="T1" fmla="*/ 85 h 452"/>
                <a:gd name="T2" fmla="*/ 250 w 293"/>
                <a:gd name="T3" fmla="*/ 37 h 452"/>
                <a:gd name="T4" fmla="*/ 230 w 293"/>
                <a:gd name="T5" fmla="*/ 20 h 452"/>
                <a:gd name="T6" fmla="*/ 210 w 293"/>
                <a:gd name="T7" fmla="*/ 9 h 452"/>
                <a:gd name="T8" fmla="*/ 165 w 293"/>
                <a:gd name="T9" fmla="*/ 0 h 452"/>
                <a:gd name="T10" fmla="*/ 139 w 293"/>
                <a:gd name="T11" fmla="*/ 3 h 452"/>
                <a:gd name="T12" fmla="*/ 114 w 293"/>
                <a:gd name="T13" fmla="*/ 12 h 452"/>
                <a:gd name="T14" fmla="*/ 77 w 293"/>
                <a:gd name="T15" fmla="*/ 40 h 452"/>
                <a:gd name="T16" fmla="*/ 0 w 293"/>
                <a:gd name="T17" fmla="*/ 17 h 452"/>
                <a:gd name="T18" fmla="*/ 9 w 293"/>
                <a:gd name="T19" fmla="*/ 20 h 452"/>
                <a:gd name="T20" fmla="*/ 20 w 293"/>
                <a:gd name="T21" fmla="*/ 34 h 452"/>
                <a:gd name="T22" fmla="*/ 23 w 293"/>
                <a:gd name="T23" fmla="*/ 426 h 452"/>
                <a:gd name="T24" fmla="*/ 20 w 293"/>
                <a:gd name="T25" fmla="*/ 435 h 452"/>
                <a:gd name="T26" fmla="*/ 11 w 293"/>
                <a:gd name="T27" fmla="*/ 449 h 452"/>
                <a:gd name="T28" fmla="*/ 94 w 293"/>
                <a:gd name="T29" fmla="*/ 452 h 452"/>
                <a:gd name="T30" fmla="*/ 88 w 293"/>
                <a:gd name="T31" fmla="*/ 449 h 452"/>
                <a:gd name="T32" fmla="*/ 80 w 293"/>
                <a:gd name="T33" fmla="*/ 435 h 452"/>
                <a:gd name="T34" fmla="*/ 77 w 293"/>
                <a:gd name="T35" fmla="*/ 68 h 452"/>
                <a:gd name="T36" fmla="*/ 91 w 293"/>
                <a:gd name="T37" fmla="*/ 54 h 452"/>
                <a:gd name="T38" fmla="*/ 105 w 293"/>
                <a:gd name="T39" fmla="*/ 46 h 452"/>
                <a:gd name="T40" fmla="*/ 142 w 293"/>
                <a:gd name="T41" fmla="*/ 34 h 452"/>
                <a:gd name="T42" fmla="*/ 159 w 293"/>
                <a:gd name="T43" fmla="*/ 37 h 452"/>
                <a:gd name="T44" fmla="*/ 190 w 293"/>
                <a:gd name="T45" fmla="*/ 51 h 452"/>
                <a:gd name="T46" fmla="*/ 205 w 293"/>
                <a:gd name="T47" fmla="*/ 63 h 452"/>
                <a:gd name="T48" fmla="*/ 224 w 293"/>
                <a:gd name="T49" fmla="*/ 100 h 452"/>
                <a:gd name="T50" fmla="*/ 230 w 293"/>
                <a:gd name="T51" fmla="*/ 156 h 452"/>
                <a:gd name="T52" fmla="*/ 230 w 293"/>
                <a:gd name="T53" fmla="*/ 185 h 452"/>
                <a:gd name="T54" fmla="*/ 216 w 293"/>
                <a:gd name="T55" fmla="*/ 233 h 452"/>
                <a:gd name="T56" fmla="*/ 205 w 293"/>
                <a:gd name="T57" fmla="*/ 250 h 452"/>
                <a:gd name="T58" fmla="*/ 176 w 293"/>
                <a:gd name="T59" fmla="*/ 276 h 452"/>
                <a:gd name="T60" fmla="*/ 136 w 293"/>
                <a:gd name="T61" fmla="*/ 284 h 452"/>
                <a:gd name="T62" fmla="*/ 122 w 293"/>
                <a:gd name="T63" fmla="*/ 284 h 452"/>
                <a:gd name="T64" fmla="*/ 99 w 293"/>
                <a:gd name="T65" fmla="*/ 276 h 452"/>
                <a:gd name="T66" fmla="*/ 102 w 293"/>
                <a:gd name="T67" fmla="*/ 304 h 452"/>
                <a:gd name="T68" fmla="*/ 122 w 293"/>
                <a:gd name="T69" fmla="*/ 310 h 452"/>
                <a:gd name="T70" fmla="*/ 145 w 293"/>
                <a:gd name="T71" fmla="*/ 310 h 452"/>
                <a:gd name="T72" fmla="*/ 190 w 293"/>
                <a:gd name="T73" fmla="*/ 304 h 452"/>
                <a:gd name="T74" fmla="*/ 219 w 293"/>
                <a:gd name="T75" fmla="*/ 290 h 452"/>
                <a:gd name="T76" fmla="*/ 241 w 293"/>
                <a:gd name="T77" fmla="*/ 273 h 452"/>
                <a:gd name="T78" fmla="*/ 253 w 293"/>
                <a:gd name="T79" fmla="*/ 262 h 452"/>
                <a:gd name="T80" fmla="*/ 281 w 293"/>
                <a:gd name="T81" fmla="*/ 210 h 452"/>
                <a:gd name="T82" fmla="*/ 293 w 293"/>
                <a:gd name="T83" fmla="*/ 154 h 452"/>
                <a:gd name="T84" fmla="*/ 290 w 293"/>
                <a:gd name="T85" fmla="*/ 117 h 452"/>
                <a:gd name="T86" fmla="*/ 281 w 293"/>
                <a:gd name="T87" fmla="*/ 85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3" h="452">
                  <a:moveTo>
                    <a:pt x="281" y="85"/>
                  </a:moveTo>
                  <a:lnTo>
                    <a:pt x="281" y="85"/>
                  </a:lnTo>
                  <a:lnTo>
                    <a:pt x="267" y="57"/>
                  </a:lnTo>
                  <a:lnTo>
                    <a:pt x="250" y="37"/>
                  </a:lnTo>
                  <a:lnTo>
                    <a:pt x="250" y="37"/>
                  </a:lnTo>
                  <a:lnTo>
                    <a:pt x="230" y="20"/>
                  </a:lnTo>
                  <a:lnTo>
                    <a:pt x="210" y="9"/>
                  </a:lnTo>
                  <a:lnTo>
                    <a:pt x="210" y="9"/>
                  </a:lnTo>
                  <a:lnTo>
                    <a:pt x="187" y="3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139" y="3"/>
                  </a:lnTo>
                  <a:lnTo>
                    <a:pt x="114" y="12"/>
                  </a:lnTo>
                  <a:lnTo>
                    <a:pt x="114" y="12"/>
                  </a:lnTo>
                  <a:lnTo>
                    <a:pt x="94" y="26"/>
                  </a:lnTo>
                  <a:lnTo>
                    <a:pt x="77" y="40"/>
                  </a:lnTo>
                  <a:lnTo>
                    <a:pt x="77" y="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9" y="20"/>
                  </a:lnTo>
                  <a:lnTo>
                    <a:pt x="17" y="26"/>
                  </a:lnTo>
                  <a:lnTo>
                    <a:pt x="20" y="34"/>
                  </a:lnTo>
                  <a:lnTo>
                    <a:pt x="23" y="43"/>
                  </a:lnTo>
                  <a:lnTo>
                    <a:pt x="23" y="426"/>
                  </a:lnTo>
                  <a:lnTo>
                    <a:pt x="23" y="426"/>
                  </a:lnTo>
                  <a:lnTo>
                    <a:pt x="20" y="435"/>
                  </a:lnTo>
                  <a:lnTo>
                    <a:pt x="17" y="443"/>
                  </a:lnTo>
                  <a:lnTo>
                    <a:pt x="11" y="449"/>
                  </a:lnTo>
                  <a:lnTo>
                    <a:pt x="6" y="452"/>
                  </a:lnTo>
                  <a:lnTo>
                    <a:pt x="94" y="452"/>
                  </a:lnTo>
                  <a:lnTo>
                    <a:pt x="94" y="452"/>
                  </a:lnTo>
                  <a:lnTo>
                    <a:pt x="88" y="449"/>
                  </a:lnTo>
                  <a:lnTo>
                    <a:pt x="82" y="443"/>
                  </a:lnTo>
                  <a:lnTo>
                    <a:pt x="80" y="435"/>
                  </a:lnTo>
                  <a:lnTo>
                    <a:pt x="77" y="426"/>
                  </a:lnTo>
                  <a:lnTo>
                    <a:pt x="77" y="68"/>
                  </a:lnTo>
                  <a:lnTo>
                    <a:pt x="77" y="68"/>
                  </a:lnTo>
                  <a:lnTo>
                    <a:pt x="91" y="54"/>
                  </a:lnTo>
                  <a:lnTo>
                    <a:pt x="105" y="46"/>
                  </a:lnTo>
                  <a:lnTo>
                    <a:pt x="105" y="46"/>
                  </a:lnTo>
                  <a:lnTo>
                    <a:pt x="122" y="37"/>
                  </a:lnTo>
                  <a:lnTo>
                    <a:pt x="142" y="34"/>
                  </a:lnTo>
                  <a:lnTo>
                    <a:pt x="142" y="34"/>
                  </a:lnTo>
                  <a:lnTo>
                    <a:pt x="159" y="37"/>
                  </a:lnTo>
                  <a:lnTo>
                    <a:pt x="173" y="43"/>
                  </a:lnTo>
                  <a:lnTo>
                    <a:pt x="190" y="51"/>
                  </a:lnTo>
                  <a:lnTo>
                    <a:pt x="205" y="63"/>
                  </a:lnTo>
                  <a:lnTo>
                    <a:pt x="205" y="63"/>
                  </a:lnTo>
                  <a:lnTo>
                    <a:pt x="216" y="80"/>
                  </a:lnTo>
                  <a:lnTo>
                    <a:pt x="224" y="100"/>
                  </a:lnTo>
                  <a:lnTo>
                    <a:pt x="230" y="125"/>
                  </a:lnTo>
                  <a:lnTo>
                    <a:pt x="230" y="156"/>
                  </a:lnTo>
                  <a:lnTo>
                    <a:pt x="230" y="156"/>
                  </a:lnTo>
                  <a:lnTo>
                    <a:pt x="230" y="185"/>
                  </a:lnTo>
                  <a:lnTo>
                    <a:pt x="224" y="210"/>
                  </a:lnTo>
                  <a:lnTo>
                    <a:pt x="216" y="233"/>
                  </a:lnTo>
                  <a:lnTo>
                    <a:pt x="205" y="250"/>
                  </a:lnTo>
                  <a:lnTo>
                    <a:pt x="205" y="250"/>
                  </a:lnTo>
                  <a:lnTo>
                    <a:pt x="190" y="267"/>
                  </a:lnTo>
                  <a:lnTo>
                    <a:pt x="176" y="276"/>
                  </a:lnTo>
                  <a:lnTo>
                    <a:pt x="156" y="284"/>
                  </a:lnTo>
                  <a:lnTo>
                    <a:pt x="136" y="284"/>
                  </a:lnTo>
                  <a:lnTo>
                    <a:pt x="136" y="284"/>
                  </a:lnTo>
                  <a:lnTo>
                    <a:pt x="122" y="284"/>
                  </a:lnTo>
                  <a:lnTo>
                    <a:pt x="111" y="282"/>
                  </a:lnTo>
                  <a:lnTo>
                    <a:pt x="99" y="276"/>
                  </a:lnTo>
                  <a:lnTo>
                    <a:pt x="88" y="264"/>
                  </a:lnTo>
                  <a:lnTo>
                    <a:pt x="102" y="304"/>
                  </a:lnTo>
                  <a:lnTo>
                    <a:pt x="102" y="304"/>
                  </a:lnTo>
                  <a:lnTo>
                    <a:pt x="122" y="310"/>
                  </a:lnTo>
                  <a:lnTo>
                    <a:pt x="145" y="310"/>
                  </a:lnTo>
                  <a:lnTo>
                    <a:pt x="145" y="310"/>
                  </a:lnTo>
                  <a:lnTo>
                    <a:pt x="176" y="307"/>
                  </a:lnTo>
                  <a:lnTo>
                    <a:pt x="190" y="304"/>
                  </a:lnTo>
                  <a:lnTo>
                    <a:pt x="205" y="299"/>
                  </a:lnTo>
                  <a:lnTo>
                    <a:pt x="219" y="290"/>
                  </a:lnTo>
                  <a:lnTo>
                    <a:pt x="230" y="284"/>
                  </a:lnTo>
                  <a:lnTo>
                    <a:pt x="241" y="273"/>
                  </a:lnTo>
                  <a:lnTo>
                    <a:pt x="253" y="262"/>
                  </a:lnTo>
                  <a:lnTo>
                    <a:pt x="253" y="262"/>
                  </a:lnTo>
                  <a:lnTo>
                    <a:pt x="270" y="236"/>
                  </a:lnTo>
                  <a:lnTo>
                    <a:pt x="281" y="210"/>
                  </a:lnTo>
                  <a:lnTo>
                    <a:pt x="290" y="182"/>
                  </a:lnTo>
                  <a:lnTo>
                    <a:pt x="293" y="154"/>
                  </a:lnTo>
                  <a:lnTo>
                    <a:pt x="293" y="154"/>
                  </a:lnTo>
                  <a:lnTo>
                    <a:pt x="290" y="117"/>
                  </a:lnTo>
                  <a:lnTo>
                    <a:pt x="281" y="85"/>
                  </a:lnTo>
                  <a:lnTo>
                    <a:pt x="281" y="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61" name="Freeform 1713">
              <a:extLst>
                <a:ext uri="{FF2B5EF4-FFF2-40B4-BE49-F238E27FC236}">
                  <a16:creationId xmlns:a16="http://schemas.microsoft.com/office/drawing/2014/main" id="{425DE910-C87A-B24D-905C-5FE49A722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" y="3110"/>
              <a:ext cx="208" cy="310"/>
            </a:xfrm>
            <a:custGeom>
              <a:avLst/>
              <a:gdLst>
                <a:gd name="T0" fmla="*/ 182 w 208"/>
                <a:gd name="T1" fmla="*/ 264 h 310"/>
                <a:gd name="T2" fmla="*/ 182 w 208"/>
                <a:gd name="T3" fmla="*/ 264 h 310"/>
                <a:gd name="T4" fmla="*/ 165 w 208"/>
                <a:gd name="T5" fmla="*/ 270 h 310"/>
                <a:gd name="T6" fmla="*/ 145 w 208"/>
                <a:gd name="T7" fmla="*/ 273 h 310"/>
                <a:gd name="T8" fmla="*/ 145 w 208"/>
                <a:gd name="T9" fmla="*/ 273 h 310"/>
                <a:gd name="T10" fmla="*/ 131 w 208"/>
                <a:gd name="T11" fmla="*/ 273 h 310"/>
                <a:gd name="T12" fmla="*/ 120 w 208"/>
                <a:gd name="T13" fmla="*/ 267 h 310"/>
                <a:gd name="T14" fmla="*/ 108 w 208"/>
                <a:gd name="T15" fmla="*/ 262 h 310"/>
                <a:gd name="T16" fmla="*/ 100 w 208"/>
                <a:gd name="T17" fmla="*/ 250 h 310"/>
                <a:gd name="T18" fmla="*/ 100 w 208"/>
                <a:gd name="T19" fmla="*/ 250 h 310"/>
                <a:gd name="T20" fmla="*/ 91 w 208"/>
                <a:gd name="T21" fmla="*/ 239 h 310"/>
                <a:gd name="T22" fmla="*/ 83 w 208"/>
                <a:gd name="T23" fmla="*/ 225 h 310"/>
                <a:gd name="T24" fmla="*/ 80 w 208"/>
                <a:gd name="T25" fmla="*/ 208 h 310"/>
                <a:gd name="T26" fmla="*/ 80 w 208"/>
                <a:gd name="T27" fmla="*/ 191 h 310"/>
                <a:gd name="T28" fmla="*/ 80 w 208"/>
                <a:gd name="T29" fmla="*/ 0 h 310"/>
                <a:gd name="T30" fmla="*/ 0 w 208"/>
                <a:gd name="T31" fmla="*/ 14 h 310"/>
                <a:gd name="T32" fmla="*/ 0 w 208"/>
                <a:gd name="T33" fmla="*/ 14 h 310"/>
                <a:gd name="T34" fmla="*/ 12 w 208"/>
                <a:gd name="T35" fmla="*/ 20 h 310"/>
                <a:gd name="T36" fmla="*/ 17 w 208"/>
                <a:gd name="T37" fmla="*/ 26 h 310"/>
                <a:gd name="T38" fmla="*/ 23 w 208"/>
                <a:gd name="T39" fmla="*/ 31 h 310"/>
                <a:gd name="T40" fmla="*/ 23 w 208"/>
                <a:gd name="T41" fmla="*/ 40 h 310"/>
                <a:gd name="T42" fmla="*/ 23 w 208"/>
                <a:gd name="T43" fmla="*/ 191 h 310"/>
                <a:gd name="T44" fmla="*/ 23 w 208"/>
                <a:gd name="T45" fmla="*/ 191 h 310"/>
                <a:gd name="T46" fmla="*/ 26 w 208"/>
                <a:gd name="T47" fmla="*/ 219 h 310"/>
                <a:gd name="T48" fmla="*/ 32 w 208"/>
                <a:gd name="T49" fmla="*/ 245 h 310"/>
                <a:gd name="T50" fmla="*/ 40 w 208"/>
                <a:gd name="T51" fmla="*/ 264 h 310"/>
                <a:gd name="T52" fmla="*/ 54 w 208"/>
                <a:gd name="T53" fmla="*/ 282 h 310"/>
                <a:gd name="T54" fmla="*/ 54 w 208"/>
                <a:gd name="T55" fmla="*/ 282 h 310"/>
                <a:gd name="T56" fmla="*/ 71 w 208"/>
                <a:gd name="T57" fmla="*/ 296 h 310"/>
                <a:gd name="T58" fmla="*/ 85 w 208"/>
                <a:gd name="T59" fmla="*/ 304 h 310"/>
                <a:gd name="T60" fmla="*/ 103 w 208"/>
                <a:gd name="T61" fmla="*/ 310 h 310"/>
                <a:gd name="T62" fmla="*/ 122 w 208"/>
                <a:gd name="T63" fmla="*/ 310 h 310"/>
                <a:gd name="T64" fmla="*/ 122 w 208"/>
                <a:gd name="T65" fmla="*/ 310 h 310"/>
                <a:gd name="T66" fmla="*/ 142 w 208"/>
                <a:gd name="T67" fmla="*/ 310 h 310"/>
                <a:gd name="T68" fmla="*/ 162 w 208"/>
                <a:gd name="T69" fmla="*/ 304 h 310"/>
                <a:gd name="T70" fmla="*/ 179 w 208"/>
                <a:gd name="T71" fmla="*/ 296 h 310"/>
                <a:gd name="T72" fmla="*/ 196 w 208"/>
                <a:gd name="T73" fmla="*/ 282 h 310"/>
                <a:gd name="T74" fmla="*/ 208 w 208"/>
                <a:gd name="T75" fmla="*/ 245 h 310"/>
                <a:gd name="T76" fmla="*/ 208 w 208"/>
                <a:gd name="T77" fmla="*/ 245 h 310"/>
                <a:gd name="T78" fmla="*/ 196 w 208"/>
                <a:gd name="T79" fmla="*/ 256 h 310"/>
                <a:gd name="T80" fmla="*/ 182 w 208"/>
                <a:gd name="T81" fmla="*/ 264 h 310"/>
                <a:gd name="T82" fmla="*/ 182 w 208"/>
                <a:gd name="T83" fmla="*/ 26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8" h="310">
                  <a:moveTo>
                    <a:pt x="182" y="264"/>
                  </a:moveTo>
                  <a:lnTo>
                    <a:pt x="182" y="264"/>
                  </a:lnTo>
                  <a:lnTo>
                    <a:pt x="165" y="270"/>
                  </a:lnTo>
                  <a:lnTo>
                    <a:pt x="145" y="273"/>
                  </a:lnTo>
                  <a:lnTo>
                    <a:pt x="145" y="273"/>
                  </a:lnTo>
                  <a:lnTo>
                    <a:pt x="131" y="273"/>
                  </a:lnTo>
                  <a:lnTo>
                    <a:pt x="120" y="267"/>
                  </a:lnTo>
                  <a:lnTo>
                    <a:pt x="108" y="262"/>
                  </a:lnTo>
                  <a:lnTo>
                    <a:pt x="100" y="250"/>
                  </a:lnTo>
                  <a:lnTo>
                    <a:pt x="100" y="250"/>
                  </a:lnTo>
                  <a:lnTo>
                    <a:pt x="91" y="239"/>
                  </a:lnTo>
                  <a:lnTo>
                    <a:pt x="83" y="225"/>
                  </a:lnTo>
                  <a:lnTo>
                    <a:pt x="80" y="208"/>
                  </a:lnTo>
                  <a:lnTo>
                    <a:pt x="80" y="191"/>
                  </a:lnTo>
                  <a:lnTo>
                    <a:pt x="80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7" y="26"/>
                  </a:lnTo>
                  <a:lnTo>
                    <a:pt x="23" y="31"/>
                  </a:lnTo>
                  <a:lnTo>
                    <a:pt x="23" y="40"/>
                  </a:lnTo>
                  <a:lnTo>
                    <a:pt x="23" y="191"/>
                  </a:lnTo>
                  <a:lnTo>
                    <a:pt x="23" y="191"/>
                  </a:lnTo>
                  <a:lnTo>
                    <a:pt x="26" y="219"/>
                  </a:lnTo>
                  <a:lnTo>
                    <a:pt x="32" y="245"/>
                  </a:lnTo>
                  <a:lnTo>
                    <a:pt x="40" y="264"/>
                  </a:lnTo>
                  <a:lnTo>
                    <a:pt x="54" y="282"/>
                  </a:lnTo>
                  <a:lnTo>
                    <a:pt x="54" y="282"/>
                  </a:lnTo>
                  <a:lnTo>
                    <a:pt x="71" y="296"/>
                  </a:lnTo>
                  <a:lnTo>
                    <a:pt x="85" y="304"/>
                  </a:lnTo>
                  <a:lnTo>
                    <a:pt x="103" y="310"/>
                  </a:lnTo>
                  <a:lnTo>
                    <a:pt x="122" y="310"/>
                  </a:lnTo>
                  <a:lnTo>
                    <a:pt x="122" y="310"/>
                  </a:lnTo>
                  <a:lnTo>
                    <a:pt x="142" y="310"/>
                  </a:lnTo>
                  <a:lnTo>
                    <a:pt x="162" y="304"/>
                  </a:lnTo>
                  <a:lnTo>
                    <a:pt x="179" y="296"/>
                  </a:lnTo>
                  <a:lnTo>
                    <a:pt x="196" y="282"/>
                  </a:lnTo>
                  <a:lnTo>
                    <a:pt x="208" y="245"/>
                  </a:lnTo>
                  <a:lnTo>
                    <a:pt x="208" y="245"/>
                  </a:lnTo>
                  <a:lnTo>
                    <a:pt x="196" y="256"/>
                  </a:lnTo>
                  <a:lnTo>
                    <a:pt x="182" y="264"/>
                  </a:lnTo>
                  <a:lnTo>
                    <a:pt x="182" y="26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62" name="Freeform 1714">
              <a:extLst>
                <a:ext uri="{FF2B5EF4-FFF2-40B4-BE49-F238E27FC236}">
                  <a16:creationId xmlns:a16="http://schemas.microsoft.com/office/drawing/2014/main" id="{B9DC284C-C7FA-114F-97BC-F36737331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3110"/>
              <a:ext cx="105" cy="310"/>
            </a:xfrm>
            <a:custGeom>
              <a:avLst/>
              <a:gdLst>
                <a:gd name="T0" fmla="*/ 79 w 105"/>
                <a:gd name="T1" fmla="*/ 253 h 310"/>
                <a:gd name="T2" fmla="*/ 79 w 105"/>
                <a:gd name="T3" fmla="*/ 0 h 310"/>
                <a:gd name="T4" fmla="*/ 0 w 105"/>
                <a:gd name="T5" fmla="*/ 14 h 310"/>
                <a:gd name="T6" fmla="*/ 0 w 105"/>
                <a:gd name="T7" fmla="*/ 14 h 310"/>
                <a:gd name="T8" fmla="*/ 11 w 105"/>
                <a:gd name="T9" fmla="*/ 17 h 310"/>
                <a:gd name="T10" fmla="*/ 17 w 105"/>
                <a:gd name="T11" fmla="*/ 23 h 310"/>
                <a:gd name="T12" fmla="*/ 17 w 105"/>
                <a:gd name="T13" fmla="*/ 23 h 310"/>
                <a:gd name="T14" fmla="*/ 22 w 105"/>
                <a:gd name="T15" fmla="*/ 31 h 310"/>
                <a:gd name="T16" fmla="*/ 22 w 105"/>
                <a:gd name="T17" fmla="*/ 40 h 310"/>
                <a:gd name="T18" fmla="*/ 22 w 105"/>
                <a:gd name="T19" fmla="*/ 239 h 310"/>
                <a:gd name="T20" fmla="*/ 25 w 105"/>
                <a:gd name="T21" fmla="*/ 264 h 310"/>
                <a:gd name="T22" fmla="*/ 25 w 105"/>
                <a:gd name="T23" fmla="*/ 264 h 310"/>
                <a:gd name="T24" fmla="*/ 25 w 105"/>
                <a:gd name="T25" fmla="*/ 264 h 310"/>
                <a:gd name="T26" fmla="*/ 25 w 105"/>
                <a:gd name="T27" fmla="*/ 264 h 310"/>
                <a:gd name="T28" fmla="*/ 25 w 105"/>
                <a:gd name="T29" fmla="*/ 282 h 310"/>
                <a:gd name="T30" fmla="*/ 31 w 105"/>
                <a:gd name="T31" fmla="*/ 293 h 310"/>
                <a:gd name="T32" fmla="*/ 31 w 105"/>
                <a:gd name="T33" fmla="*/ 293 h 310"/>
                <a:gd name="T34" fmla="*/ 37 w 105"/>
                <a:gd name="T35" fmla="*/ 301 h 310"/>
                <a:gd name="T36" fmla="*/ 48 w 105"/>
                <a:gd name="T37" fmla="*/ 310 h 310"/>
                <a:gd name="T38" fmla="*/ 105 w 105"/>
                <a:gd name="T39" fmla="*/ 290 h 310"/>
                <a:gd name="T40" fmla="*/ 105 w 105"/>
                <a:gd name="T41" fmla="*/ 290 h 310"/>
                <a:gd name="T42" fmla="*/ 93 w 105"/>
                <a:gd name="T43" fmla="*/ 287 h 310"/>
                <a:gd name="T44" fmla="*/ 85 w 105"/>
                <a:gd name="T45" fmla="*/ 279 h 310"/>
                <a:gd name="T46" fmla="*/ 79 w 105"/>
                <a:gd name="T47" fmla="*/ 267 h 310"/>
                <a:gd name="T48" fmla="*/ 79 w 105"/>
                <a:gd name="T49" fmla="*/ 253 h 310"/>
                <a:gd name="T50" fmla="*/ 79 w 105"/>
                <a:gd name="T51" fmla="*/ 253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310">
                  <a:moveTo>
                    <a:pt x="79" y="253"/>
                  </a:moveTo>
                  <a:lnTo>
                    <a:pt x="79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1" y="17"/>
                  </a:lnTo>
                  <a:lnTo>
                    <a:pt x="17" y="23"/>
                  </a:lnTo>
                  <a:lnTo>
                    <a:pt x="17" y="23"/>
                  </a:lnTo>
                  <a:lnTo>
                    <a:pt x="22" y="31"/>
                  </a:lnTo>
                  <a:lnTo>
                    <a:pt x="22" y="40"/>
                  </a:lnTo>
                  <a:lnTo>
                    <a:pt x="22" y="239"/>
                  </a:lnTo>
                  <a:lnTo>
                    <a:pt x="25" y="264"/>
                  </a:lnTo>
                  <a:lnTo>
                    <a:pt x="25" y="264"/>
                  </a:lnTo>
                  <a:lnTo>
                    <a:pt x="25" y="264"/>
                  </a:lnTo>
                  <a:lnTo>
                    <a:pt x="25" y="264"/>
                  </a:lnTo>
                  <a:lnTo>
                    <a:pt x="25" y="282"/>
                  </a:lnTo>
                  <a:lnTo>
                    <a:pt x="31" y="293"/>
                  </a:lnTo>
                  <a:lnTo>
                    <a:pt x="31" y="293"/>
                  </a:lnTo>
                  <a:lnTo>
                    <a:pt x="37" y="301"/>
                  </a:lnTo>
                  <a:lnTo>
                    <a:pt x="48" y="310"/>
                  </a:lnTo>
                  <a:lnTo>
                    <a:pt x="105" y="290"/>
                  </a:lnTo>
                  <a:lnTo>
                    <a:pt x="105" y="290"/>
                  </a:lnTo>
                  <a:lnTo>
                    <a:pt x="93" y="287"/>
                  </a:lnTo>
                  <a:lnTo>
                    <a:pt x="85" y="279"/>
                  </a:lnTo>
                  <a:lnTo>
                    <a:pt x="79" y="267"/>
                  </a:lnTo>
                  <a:lnTo>
                    <a:pt x="79" y="253"/>
                  </a:lnTo>
                  <a:lnTo>
                    <a:pt x="79" y="2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63" name="Freeform 1715">
              <a:extLst>
                <a:ext uri="{FF2B5EF4-FFF2-40B4-BE49-F238E27FC236}">
                  <a16:creationId xmlns:a16="http://schemas.microsoft.com/office/drawing/2014/main" id="{10B31E8F-7D12-E543-B82D-BBD255AB9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0" y="3110"/>
              <a:ext cx="250" cy="310"/>
            </a:xfrm>
            <a:custGeom>
              <a:avLst/>
              <a:gdLst>
                <a:gd name="T0" fmla="*/ 233 w 250"/>
                <a:gd name="T1" fmla="*/ 279 h 310"/>
                <a:gd name="T2" fmla="*/ 230 w 250"/>
                <a:gd name="T3" fmla="*/ 259 h 310"/>
                <a:gd name="T4" fmla="*/ 230 w 250"/>
                <a:gd name="T5" fmla="*/ 85 h 310"/>
                <a:gd name="T6" fmla="*/ 222 w 250"/>
                <a:gd name="T7" fmla="*/ 46 h 310"/>
                <a:gd name="T8" fmla="*/ 199 w 250"/>
                <a:gd name="T9" fmla="*/ 17 h 310"/>
                <a:gd name="T10" fmla="*/ 185 w 250"/>
                <a:gd name="T11" fmla="*/ 12 h 310"/>
                <a:gd name="T12" fmla="*/ 148 w 250"/>
                <a:gd name="T13" fmla="*/ 0 h 310"/>
                <a:gd name="T14" fmla="*/ 128 w 250"/>
                <a:gd name="T15" fmla="*/ 0 h 310"/>
                <a:gd name="T16" fmla="*/ 77 w 250"/>
                <a:gd name="T17" fmla="*/ 9 h 310"/>
                <a:gd name="T18" fmla="*/ 29 w 250"/>
                <a:gd name="T19" fmla="*/ 31 h 310"/>
                <a:gd name="T20" fmla="*/ 29 w 250"/>
                <a:gd name="T21" fmla="*/ 111 h 310"/>
                <a:gd name="T22" fmla="*/ 43 w 250"/>
                <a:gd name="T23" fmla="*/ 74 h 310"/>
                <a:gd name="T24" fmla="*/ 63 w 250"/>
                <a:gd name="T25" fmla="*/ 49 h 310"/>
                <a:gd name="T26" fmla="*/ 74 w 250"/>
                <a:gd name="T27" fmla="*/ 37 h 310"/>
                <a:gd name="T28" fmla="*/ 105 w 250"/>
                <a:gd name="T29" fmla="*/ 26 h 310"/>
                <a:gd name="T30" fmla="*/ 122 w 250"/>
                <a:gd name="T31" fmla="*/ 23 h 310"/>
                <a:gd name="T32" fmla="*/ 145 w 250"/>
                <a:gd name="T33" fmla="*/ 29 h 310"/>
                <a:gd name="T34" fmla="*/ 162 w 250"/>
                <a:gd name="T35" fmla="*/ 40 h 310"/>
                <a:gd name="T36" fmla="*/ 171 w 250"/>
                <a:gd name="T37" fmla="*/ 49 h 310"/>
                <a:gd name="T38" fmla="*/ 176 w 250"/>
                <a:gd name="T39" fmla="*/ 68 h 310"/>
                <a:gd name="T40" fmla="*/ 176 w 250"/>
                <a:gd name="T41" fmla="*/ 80 h 310"/>
                <a:gd name="T42" fmla="*/ 174 w 250"/>
                <a:gd name="T43" fmla="*/ 108 h 310"/>
                <a:gd name="T44" fmla="*/ 165 w 250"/>
                <a:gd name="T45" fmla="*/ 117 h 310"/>
                <a:gd name="T46" fmla="*/ 151 w 250"/>
                <a:gd name="T47" fmla="*/ 122 h 310"/>
                <a:gd name="T48" fmla="*/ 97 w 250"/>
                <a:gd name="T49" fmla="*/ 139 h 310"/>
                <a:gd name="T50" fmla="*/ 43 w 250"/>
                <a:gd name="T51" fmla="*/ 159 h 310"/>
                <a:gd name="T52" fmla="*/ 23 w 250"/>
                <a:gd name="T53" fmla="*/ 174 h 310"/>
                <a:gd name="T54" fmla="*/ 3 w 250"/>
                <a:gd name="T55" fmla="*/ 210 h 310"/>
                <a:gd name="T56" fmla="*/ 0 w 250"/>
                <a:gd name="T57" fmla="*/ 233 h 310"/>
                <a:gd name="T58" fmla="*/ 6 w 250"/>
                <a:gd name="T59" fmla="*/ 259 h 310"/>
                <a:gd name="T60" fmla="*/ 20 w 250"/>
                <a:gd name="T61" fmla="*/ 284 h 310"/>
                <a:gd name="T62" fmla="*/ 32 w 250"/>
                <a:gd name="T63" fmla="*/ 296 h 310"/>
                <a:gd name="T64" fmla="*/ 60 w 250"/>
                <a:gd name="T65" fmla="*/ 310 h 310"/>
                <a:gd name="T66" fmla="*/ 77 w 250"/>
                <a:gd name="T67" fmla="*/ 310 h 310"/>
                <a:gd name="T68" fmla="*/ 120 w 250"/>
                <a:gd name="T69" fmla="*/ 304 h 310"/>
                <a:gd name="T70" fmla="*/ 159 w 250"/>
                <a:gd name="T71" fmla="*/ 279 h 310"/>
                <a:gd name="T72" fmla="*/ 171 w 250"/>
                <a:gd name="T73" fmla="*/ 247 h 310"/>
                <a:gd name="T74" fmla="*/ 139 w 250"/>
                <a:gd name="T75" fmla="*/ 267 h 310"/>
                <a:gd name="T76" fmla="*/ 103 w 250"/>
                <a:gd name="T77" fmla="*/ 273 h 310"/>
                <a:gd name="T78" fmla="*/ 94 w 250"/>
                <a:gd name="T79" fmla="*/ 273 h 310"/>
                <a:gd name="T80" fmla="*/ 74 w 250"/>
                <a:gd name="T81" fmla="*/ 267 h 310"/>
                <a:gd name="T82" fmla="*/ 68 w 250"/>
                <a:gd name="T83" fmla="*/ 259 h 310"/>
                <a:gd name="T84" fmla="*/ 57 w 250"/>
                <a:gd name="T85" fmla="*/ 242 h 310"/>
                <a:gd name="T86" fmla="*/ 54 w 250"/>
                <a:gd name="T87" fmla="*/ 222 h 310"/>
                <a:gd name="T88" fmla="*/ 54 w 250"/>
                <a:gd name="T89" fmla="*/ 210 h 310"/>
                <a:gd name="T90" fmla="*/ 63 w 250"/>
                <a:gd name="T91" fmla="*/ 193 h 310"/>
                <a:gd name="T92" fmla="*/ 68 w 250"/>
                <a:gd name="T93" fmla="*/ 185 h 310"/>
                <a:gd name="T94" fmla="*/ 108 w 250"/>
                <a:gd name="T95" fmla="*/ 162 h 310"/>
                <a:gd name="T96" fmla="*/ 154 w 250"/>
                <a:gd name="T97" fmla="*/ 148 h 310"/>
                <a:gd name="T98" fmla="*/ 176 w 250"/>
                <a:gd name="T99" fmla="*/ 242 h 310"/>
                <a:gd name="T100" fmla="*/ 176 w 250"/>
                <a:gd name="T101" fmla="*/ 262 h 310"/>
                <a:gd name="T102" fmla="*/ 179 w 250"/>
                <a:gd name="T103" fmla="*/ 282 h 310"/>
                <a:gd name="T104" fmla="*/ 182 w 250"/>
                <a:gd name="T105" fmla="*/ 293 h 310"/>
                <a:gd name="T106" fmla="*/ 199 w 250"/>
                <a:gd name="T107" fmla="*/ 310 h 310"/>
                <a:gd name="T108" fmla="*/ 250 w 250"/>
                <a:gd name="T109" fmla="*/ 290 h 310"/>
                <a:gd name="T110" fmla="*/ 233 w 250"/>
                <a:gd name="T111" fmla="*/ 2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0" h="310">
                  <a:moveTo>
                    <a:pt x="233" y="279"/>
                  </a:moveTo>
                  <a:lnTo>
                    <a:pt x="233" y="279"/>
                  </a:lnTo>
                  <a:lnTo>
                    <a:pt x="230" y="273"/>
                  </a:lnTo>
                  <a:lnTo>
                    <a:pt x="230" y="259"/>
                  </a:lnTo>
                  <a:lnTo>
                    <a:pt x="230" y="85"/>
                  </a:lnTo>
                  <a:lnTo>
                    <a:pt x="230" y="85"/>
                  </a:lnTo>
                  <a:lnTo>
                    <a:pt x="228" y="63"/>
                  </a:lnTo>
                  <a:lnTo>
                    <a:pt x="222" y="46"/>
                  </a:lnTo>
                  <a:lnTo>
                    <a:pt x="213" y="29"/>
                  </a:lnTo>
                  <a:lnTo>
                    <a:pt x="199" y="17"/>
                  </a:lnTo>
                  <a:lnTo>
                    <a:pt x="199" y="17"/>
                  </a:lnTo>
                  <a:lnTo>
                    <a:pt x="185" y="12"/>
                  </a:lnTo>
                  <a:lnTo>
                    <a:pt x="168" y="6"/>
                  </a:lnTo>
                  <a:lnTo>
                    <a:pt x="148" y="0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03" y="3"/>
                  </a:lnTo>
                  <a:lnTo>
                    <a:pt x="77" y="9"/>
                  </a:lnTo>
                  <a:lnTo>
                    <a:pt x="51" y="17"/>
                  </a:lnTo>
                  <a:lnTo>
                    <a:pt x="29" y="31"/>
                  </a:lnTo>
                  <a:lnTo>
                    <a:pt x="29" y="111"/>
                  </a:lnTo>
                  <a:lnTo>
                    <a:pt x="29" y="111"/>
                  </a:lnTo>
                  <a:lnTo>
                    <a:pt x="37" y="91"/>
                  </a:lnTo>
                  <a:lnTo>
                    <a:pt x="43" y="74"/>
                  </a:lnTo>
                  <a:lnTo>
                    <a:pt x="54" y="60"/>
                  </a:lnTo>
                  <a:lnTo>
                    <a:pt x="63" y="49"/>
                  </a:lnTo>
                  <a:lnTo>
                    <a:pt x="63" y="49"/>
                  </a:lnTo>
                  <a:lnTo>
                    <a:pt x="74" y="37"/>
                  </a:lnTo>
                  <a:lnTo>
                    <a:pt x="88" y="31"/>
                  </a:lnTo>
                  <a:lnTo>
                    <a:pt x="105" y="26"/>
                  </a:lnTo>
                  <a:lnTo>
                    <a:pt x="122" y="23"/>
                  </a:lnTo>
                  <a:lnTo>
                    <a:pt x="122" y="23"/>
                  </a:lnTo>
                  <a:lnTo>
                    <a:pt x="134" y="26"/>
                  </a:lnTo>
                  <a:lnTo>
                    <a:pt x="145" y="29"/>
                  </a:lnTo>
                  <a:lnTo>
                    <a:pt x="157" y="34"/>
                  </a:lnTo>
                  <a:lnTo>
                    <a:pt x="162" y="40"/>
                  </a:lnTo>
                  <a:lnTo>
                    <a:pt x="162" y="40"/>
                  </a:lnTo>
                  <a:lnTo>
                    <a:pt x="171" y="49"/>
                  </a:lnTo>
                  <a:lnTo>
                    <a:pt x="174" y="60"/>
                  </a:lnTo>
                  <a:lnTo>
                    <a:pt x="176" y="68"/>
                  </a:lnTo>
                  <a:lnTo>
                    <a:pt x="176" y="80"/>
                  </a:lnTo>
                  <a:lnTo>
                    <a:pt x="176" y="80"/>
                  </a:lnTo>
                  <a:lnTo>
                    <a:pt x="176" y="100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65" y="117"/>
                  </a:lnTo>
                  <a:lnTo>
                    <a:pt x="151" y="122"/>
                  </a:lnTo>
                  <a:lnTo>
                    <a:pt x="151" y="122"/>
                  </a:lnTo>
                  <a:lnTo>
                    <a:pt x="97" y="139"/>
                  </a:lnTo>
                  <a:lnTo>
                    <a:pt x="97" y="139"/>
                  </a:lnTo>
                  <a:lnTo>
                    <a:pt x="63" y="151"/>
                  </a:lnTo>
                  <a:lnTo>
                    <a:pt x="43" y="159"/>
                  </a:lnTo>
                  <a:lnTo>
                    <a:pt x="43" y="159"/>
                  </a:lnTo>
                  <a:lnTo>
                    <a:pt x="23" y="174"/>
                  </a:lnTo>
                  <a:lnTo>
                    <a:pt x="12" y="191"/>
                  </a:lnTo>
                  <a:lnTo>
                    <a:pt x="3" y="210"/>
                  </a:lnTo>
                  <a:lnTo>
                    <a:pt x="0" y="233"/>
                  </a:lnTo>
                  <a:lnTo>
                    <a:pt x="0" y="233"/>
                  </a:lnTo>
                  <a:lnTo>
                    <a:pt x="0" y="245"/>
                  </a:lnTo>
                  <a:lnTo>
                    <a:pt x="6" y="259"/>
                  </a:lnTo>
                  <a:lnTo>
                    <a:pt x="12" y="270"/>
                  </a:lnTo>
                  <a:lnTo>
                    <a:pt x="20" y="284"/>
                  </a:lnTo>
                  <a:lnTo>
                    <a:pt x="20" y="284"/>
                  </a:lnTo>
                  <a:lnTo>
                    <a:pt x="32" y="296"/>
                  </a:lnTo>
                  <a:lnTo>
                    <a:pt x="43" y="304"/>
                  </a:lnTo>
                  <a:lnTo>
                    <a:pt x="60" y="310"/>
                  </a:lnTo>
                  <a:lnTo>
                    <a:pt x="77" y="310"/>
                  </a:lnTo>
                  <a:lnTo>
                    <a:pt x="77" y="310"/>
                  </a:lnTo>
                  <a:lnTo>
                    <a:pt x="100" y="310"/>
                  </a:lnTo>
                  <a:lnTo>
                    <a:pt x="120" y="304"/>
                  </a:lnTo>
                  <a:lnTo>
                    <a:pt x="139" y="293"/>
                  </a:lnTo>
                  <a:lnTo>
                    <a:pt x="159" y="279"/>
                  </a:lnTo>
                  <a:lnTo>
                    <a:pt x="171" y="247"/>
                  </a:lnTo>
                  <a:lnTo>
                    <a:pt x="171" y="247"/>
                  </a:lnTo>
                  <a:lnTo>
                    <a:pt x="157" y="259"/>
                  </a:lnTo>
                  <a:lnTo>
                    <a:pt x="139" y="267"/>
                  </a:lnTo>
                  <a:lnTo>
                    <a:pt x="122" y="273"/>
                  </a:lnTo>
                  <a:lnTo>
                    <a:pt x="103" y="273"/>
                  </a:lnTo>
                  <a:lnTo>
                    <a:pt x="103" y="273"/>
                  </a:lnTo>
                  <a:lnTo>
                    <a:pt x="94" y="273"/>
                  </a:lnTo>
                  <a:lnTo>
                    <a:pt x="83" y="270"/>
                  </a:lnTo>
                  <a:lnTo>
                    <a:pt x="74" y="267"/>
                  </a:lnTo>
                  <a:lnTo>
                    <a:pt x="68" y="259"/>
                  </a:lnTo>
                  <a:lnTo>
                    <a:pt x="68" y="259"/>
                  </a:lnTo>
                  <a:lnTo>
                    <a:pt x="63" y="253"/>
                  </a:lnTo>
                  <a:lnTo>
                    <a:pt x="57" y="242"/>
                  </a:lnTo>
                  <a:lnTo>
                    <a:pt x="54" y="233"/>
                  </a:lnTo>
                  <a:lnTo>
                    <a:pt x="54" y="222"/>
                  </a:lnTo>
                  <a:lnTo>
                    <a:pt x="54" y="222"/>
                  </a:lnTo>
                  <a:lnTo>
                    <a:pt x="54" y="210"/>
                  </a:lnTo>
                  <a:lnTo>
                    <a:pt x="57" y="202"/>
                  </a:lnTo>
                  <a:lnTo>
                    <a:pt x="63" y="193"/>
                  </a:lnTo>
                  <a:lnTo>
                    <a:pt x="68" y="185"/>
                  </a:lnTo>
                  <a:lnTo>
                    <a:pt x="68" y="185"/>
                  </a:lnTo>
                  <a:lnTo>
                    <a:pt x="86" y="174"/>
                  </a:lnTo>
                  <a:lnTo>
                    <a:pt x="108" y="162"/>
                  </a:lnTo>
                  <a:lnTo>
                    <a:pt x="108" y="162"/>
                  </a:lnTo>
                  <a:lnTo>
                    <a:pt x="154" y="148"/>
                  </a:lnTo>
                  <a:lnTo>
                    <a:pt x="176" y="137"/>
                  </a:lnTo>
                  <a:lnTo>
                    <a:pt x="176" y="242"/>
                  </a:lnTo>
                  <a:lnTo>
                    <a:pt x="176" y="242"/>
                  </a:lnTo>
                  <a:lnTo>
                    <a:pt x="176" y="262"/>
                  </a:lnTo>
                  <a:lnTo>
                    <a:pt x="176" y="262"/>
                  </a:lnTo>
                  <a:lnTo>
                    <a:pt x="179" y="282"/>
                  </a:lnTo>
                  <a:lnTo>
                    <a:pt x="182" y="293"/>
                  </a:lnTo>
                  <a:lnTo>
                    <a:pt x="182" y="293"/>
                  </a:lnTo>
                  <a:lnTo>
                    <a:pt x="191" y="301"/>
                  </a:lnTo>
                  <a:lnTo>
                    <a:pt x="199" y="310"/>
                  </a:lnTo>
                  <a:lnTo>
                    <a:pt x="250" y="290"/>
                  </a:lnTo>
                  <a:lnTo>
                    <a:pt x="250" y="290"/>
                  </a:lnTo>
                  <a:lnTo>
                    <a:pt x="239" y="284"/>
                  </a:lnTo>
                  <a:lnTo>
                    <a:pt x="233" y="279"/>
                  </a:lnTo>
                  <a:lnTo>
                    <a:pt x="233" y="27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64" name="Freeform 1716">
              <a:extLst>
                <a:ext uri="{FF2B5EF4-FFF2-40B4-BE49-F238E27FC236}">
                  <a16:creationId xmlns:a16="http://schemas.microsoft.com/office/drawing/2014/main" id="{B2E8E1DF-0CF9-DE44-83E9-405C4D7B8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2866"/>
              <a:ext cx="136" cy="170"/>
            </a:xfrm>
            <a:custGeom>
              <a:avLst/>
              <a:gdLst>
                <a:gd name="T0" fmla="*/ 31 w 136"/>
                <a:gd name="T1" fmla="*/ 11 h 170"/>
                <a:gd name="T2" fmla="*/ 31 w 136"/>
                <a:gd name="T3" fmla="*/ 116 h 170"/>
                <a:gd name="T4" fmla="*/ 31 w 136"/>
                <a:gd name="T5" fmla="*/ 116 h 170"/>
                <a:gd name="T6" fmla="*/ 34 w 136"/>
                <a:gd name="T7" fmla="*/ 131 h 170"/>
                <a:gd name="T8" fmla="*/ 40 w 136"/>
                <a:gd name="T9" fmla="*/ 142 h 170"/>
                <a:gd name="T10" fmla="*/ 46 w 136"/>
                <a:gd name="T11" fmla="*/ 150 h 170"/>
                <a:gd name="T12" fmla="*/ 51 w 136"/>
                <a:gd name="T13" fmla="*/ 153 h 170"/>
                <a:gd name="T14" fmla="*/ 63 w 136"/>
                <a:gd name="T15" fmla="*/ 156 h 170"/>
                <a:gd name="T16" fmla="*/ 74 w 136"/>
                <a:gd name="T17" fmla="*/ 159 h 170"/>
                <a:gd name="T18" fmla="*/ 74 w 136"/>
                <a:gd name="T19" fmla="*/ 159 h 170"/>
                <a:gd name="T20" fmla="*/ 85 w 136"/>
                <a:gd name="T21" fmla="*/ 159 h 170"/>
                <a:gd name="T22" fmla="*/ 94 w 136"/>
                <a:gd name="T23" fmla="*/ 156 h 170"/>
                <a:gd name="T24" fmla="*/ 102 w 136"/>
                <a:gd name="T25" fmla="*/ 150 h 170"/>
                <a:gd name="T26" fmla="*/ 108 w 136"/>
                <a:gd name="T27" fmla="*/ 145 h 170"/>
                <a:gd name="T28" fmla="*/ 111 w 136"/>
                <a:gd name="T29" fmla="*/ 139 h 170"/>
                <a:gd name="T30" fmla="*/ 114 w 136"/>
                <a:gd name="T31" fmla="*/ 131 h 170"/>
                <a:gd name="T32" fmla="*/ 117 w 136"/>
                <a:gd name="T33" fmla="*/ 116 h 170"/>
                <a:gd name="T34" fmla="*/ 117 w 136"/>
                <a:gd name="T35" fmla="*/ 11 h 170"/>
                <a:gd name="T36" fmla="*/ 117 w 136"/>
                <a:gd name="T37" fmla="*/ 11 h 170"/>
                <a:gd name="T38" fmla="*/ 114 w 136"/>
                <a:gd name="T39" fmla="*/ 3 h 170"/>
                <a:gd name="T40" fmla="*/ 108 w 136"/>
                <a:gd name="T41" fmla="*/ 0 h 170"/>
                <a:gd name="T42" fmla="*/ 136 w 136"/>
                <a:gd name="T43" fmla="*/ 0 h 170"/>
                <a:gd name="T44" fmla="*/ 136 w 136"/>
                <a:gd name="T45" fmla="*/ 0 h 170"/>
                <a:gd name="T46" fmla="*/ 131 w 136"/>
                <a:gd name="T47" fmla="*/ 3 h 170"/>
                <a:gd name="T48" fmla="*/ 131 w 136"/>
                <a:gd name="T49" fmla="*/ 11 h 170"/>
                <a:gd name="T50" fmla="*/ 128 w 136"/>
                <a:gd name="T51" fmla="*/ 114 h 170"/>
                <a:gd name="T52" fmla="*/ 128 w 136"/>
                <a:gd name="T53" fmla="*/ 114 h 170"/>
                <a:gd name="T54" fmla="*/ 128 w 136"/>
                <a:gd name="T55" fmla="*/ 128 h 170"/>
                <a:gd name="T56" fmla="*/ 125 w 136"/>
                <a:gd name="T57" fmla="*/ 139 h 170"/>
                <a:gd name="T58" fmla="*/ 119 w 136"/>
                <a:gd name="T59" fmla="*/ 150 h 170"/>
                <a:gd name="T60" fmla="*/ 111 w 136"/>
                <a:gd name="T61" fmla="*/ 156 h 170"/>
                <a:gd name="T62" fmla="*/ 102 w 136"/>
                <a:gd name="T63" fmla="*/ 162 h 170"/>
                <a:gd name="T64" fmla="*/ 94 w 136"/>
                <a:gd name="T65" fmla="*/ 167 h 170"/>
                <a:gd name="T66" fmla="*/ 71 w 136"/>
                <a:gd name="T67" fmla="*/ 170 h 170"/>
                <a:gd name="T68" fmla="*/ 71 w 136"/>
                <a:gd name="T69" fmla="*/ 170 h 170"/>
                <a:gd name="T70" fmla="*/ 51 w 136"/>
                <a:gd name="T71" fmla="*/ 167 h 170"/>
                <a:gd name="T72" fmla="*/ 40 w 136"/>
                <a:gd name="T73" fmla="*/ 165 h 170"/>
                <a:gd name="T74" fmla="*/ 31 w 136"/>
                <a:gd name="T75" fmla="*/ 159 h 170"/>
                <a:gd name="T76" fmla="*/ 20 w 136"/>
                <a:gd name="T77" fmla="*/ 150 h 170"/>
                <a:gd name="T78" fmla="*/ 14 w 136"/>
                <a:gd name="T79" fmla="*/ 142 h 170"/>
                <a:gd name="T80" fmla="*/ 9 w 136"/>
                <a:gd name="T81" fmla="*/ 128 h 170"/>
                <a:gd name="T82" fmla="*/ 9 w 136"/>
                <a:gd name="T83" fmla="*/ 114 h 170"/>
                <a:gd name="T84" fmla="*/ 9 w 136"/>
                <a:gd name="T85" fmla="*/ 11 h 170"/>
                <a:gd name="T86" fmla="*/ 9 w 136"/>
                <a:gd name="T87" fmla="*/ 11 h 170"/>
                <a:gd name="T88" fmla="*/ 6 w 136"/>
                <a:gd name="T89" fmla="*/ 3 h 170"/>
                <a:gd name="T90" fmla="*/ 0 w 136"/>
                <a:gd name="T91" fmla="*/ 0 h 170"/>
                <a:gd name="T92" fmla="*/ 40 w 136"/>
                <a:gd name="T93" fmla="*/ 0 h 170"/>
                <a:gd name="T94" fmla="*/ 40 w 136"/>
                <a:gd name="T95" fmla="*/ 0 h 170"/>
                <a:gd name="T96" fmla="*/ 34 w 136"/>
                <a:gd name="T97" fmla="*/ 3 h 170"/>
                <a:gd name="T98" fmla="*/ 31 w 136"/>
                <a:gd name="T99" fmla="*/ 11 h 170"/>
                <a:gd name="T100" fmla="*/ 31 w 136"/>
                <a:gd name="T101" fmla="*/ 1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6" h="170">
                  <a:moveTo>
                    <a:pt x="31" y="11"/>
                  </a:moveTo>
                  <a:lnTo>
                    <a:pt x="31" y="116"/>
                  </a:lnTo>
                  <a:lnTo>
                    <a:pt x="31" y="116"/>
                  </a:lnTo>
                  <a:lnTo>
                    <a:pt x="34" y="131"/>
                  </a:lnTo>
                  <a:lnTo>
                    <a:pt x="40" y="142"/>
                  </a:lnTo>
                  <a:lnTo>
                    <a:pt x="46" y="150"/>
                  </a:lnTo>
                  <a:lnTo>
                    <a:pt x="51" y="153"/>
                  </a:lnTo>
                  <a:lnTo>
                    <a:pt x="63" y="156"/>
                  </a:lnTo>
                  <a:lnTo>
                    <a:pt x="74" y="159"/>
                  </a:lnTo>
                  <a:lnTo>
                    <a:pt x="74" y="159"/>
                  </a:lnTo>
                  <a:lnTo>
                    <a:pt x="85" y="159"/>
                  </a:lnTo>
                  <a:lnTo>
                    <a:pt x="94" y="156"/>
                  </a:lnTo>
                  <a:lnTo>
                    <a:pt x="102" y="150"/>
                  </a:lnTo>
                  <a:lnTo>
                    <a:pt x="108" y="145"/>
                  </a:lnTo>
                  <a:lnTo>
                    <a:pt x="111" y="139"/>
                  </a:lnTo>
                  <a:lnTo>
                    <a:pt x="114" y="131"/>
                  </a:lnTo>
                  <a:lnTo>
                    <a:pt x="117" y="116"/>
                  </a:lnTo>
                  <a:lnTo>
                    <a:pt x="117" y="11"/>
                  </a:lnTo>
                  <a:lnTo>
                    <a:pt x="117" y="11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1" y="3"/>
                  </a:lnTo>
                  <a:lnTo>
                    <a:pt x="131" y="11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28"/>
                  </a:lnTo>
                  <a:lnTo>
                    <a:pt x="125" y="139"/>
                  </a:lnTo>
                  <a:lnTo>
                    <a:pt x="119" y="150"/>
                  </a:lnTo>
                  <a:lnTo>
                    <a:pt x="111" y="156"/>
                  </a:lnTo>
                  <a:lnTo>
                    <a:pt x="102" y="162"/>
                  </a:lnTo>
                  <a:lnTo>
                    <a:pt x="94" y="167"/>
                  </a:lnTo>
                  <a:lnTo>
                    <a:pt x="71" y="170"/>
                  </a:lnTo>
                  <a:lnTo>
                    <a:pt x="71" y="170"/>
                  </a:lnTo>
                  <a:lnTo>
                    <a:pt x="51" y="167"/>
                  </a:lnTo>
                  <a:lnTo>
                    <a:pt x="40" y="165"/>
                  </a:lnTo>
                  <a:lnTo>
                    <a:pt x="31" y="159"/>
                  </a:lnTo>
                  <a:lnTo>
                    <a:pt x="20" y="150"/>
                  </a:lnTo>
                  <a:lnTo>
                    <a:pt x="14" y="142"/>
                  </a:lnTo>
                  <a:lnTo>
                    <a:pt x="9" y="128"/>
                  </a:lnTo>
                  <a:lnTo>
                    <a:pt x="9" y="114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4" y="3"/>
                  </a:lnTo>
                  <a:lnTo>
                    <a:pt x="31" y="11"/>
                  </a:lnTo>
                  <a:lnTo>
                    <a:pt x="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65" name="Freeform 1717">
              <a:extLst>
                <a:ext uri="{FF2B5EF4-FFF2-40B4-BE49-F238E27FC236}">
                  <a16:creationId xmlns:a16="http://schemas.microsoft.com/office/drawing/2014/main" id="{1E0B1486-98B0-1040-976E-6A4A5713B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2" y="2866"/>
              <a:ext cx="153" cy="173"/>
            </a:xfrm>
            <a:custGeom>
              <a:avLst/>
              <a:gdLst>
                <a:gd name="T0" fmla="*/ 133 w 153"/>
                <a:gd name="T1" fmla="*/ 11 h 173"/>
                <a:gd name="T2" fmla="*/ 133 w 153"/>
                <a:gd name="T3" fmla="*/ 11 h 173"/>
                <a:gd name="T4" fmla="*/ 133 w 153"/>
                <a:gd name="T5" fmla="*/ 3 h 173"/>
                <a:gd name="T6" fmla="*/ 127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7 w 153"/>
                <a:gd name="T13" fmla="*/ 3 h 173"/>
                <a:gd name="T14" fmla="*/ 147 w 153"/>
                <a:gd name="T15" fmla="*/ 11 h 173"/>
                <a:gd name="T16" fmla="*/ 147 w 153"/>
                <a:gd name="T17" fmla="*/ 173 h 173"/>
                <a:gd name="T18" fmla="*/ 147 w 153"/>
                <a:gd name="T19" fmla="*/ 173 h 173"/>
                <a:gd name="T20" fmla="*/ 88 w 153"/>
                <a:gd name="T21" fmla="*/ 99 h 173"/>
                <a:gd name="T22" fmla="*/ 28 w 153"/>
                <a:gd name="T23" fmla="*/ 25 h 173"/>
                <a:gd name="T24" fmla="*/ 28 w 153"/>
                <a:gd name="T25" fmla="*/ 156 h 173"/>
                <a:gd name="T26" fmla="*/ 28 w 153"/>
                <a:gd name="T27" fmla="*/ 156 h 173"/>
                <a:gd name="T28" fmla="*/ 31 w 153"/>
                <a:gd name="T29" fmla="*/ 165 h 173"/>
                <a:gd name="T30" fmla="*/ 34 w 153"/>
                <a:gd name="T31" fmla="*/ 167 h 173"/>
                <a:gd name="T32" fmla="*/ 8 w 153"/>
                <a:gd name="T33" fmla="*/ 167 h 173"/>
                <a:gd name="T34" fmla="*/ 8 w 153"/>
                <a:gd name="T35" fmla="*/ 167 h 173"/>
                <a:gd name="T36" fmla="*/ 14 w 153"/>
                <a:gd name="T37" fmla="*/ 165 h 173"/>
                <a:gd name="T38" fmla="*/ 14 w 153"/>
                <a:gd name="T39" fmla="*/ 156 h 173"/>
                <a:gd name="T40" fmla="*/ 14 w 153"/>
                <a:gd name="T41" fmla="*/ 20 h 173"/>
                <a:gd name="T42" fmla="*/ 14 w 153"/>
                <a:gd name="T43" fmla="*/ 20 h 173"/>
                <a:gd name="T44" fmla="*/ 14 w 153"/>
                <a:gd name="T45" fmla="*/ 14 h 173"/>
                <a:gd name="T46" fmla="*/ 11 w 153"/>
                <a:gd name="T47" fmla="*/ 8 h 173"/>
                <a:gd name="T48" fmla="*/ 11 w 153"/>
                <a:gd name="T49" fmla="*/ 8 h 173"/>
                <a:gd name="T50" fmla="*/ 8 w 153"/>
                <a:gd name="T51" fmla="*/ 3 h 173"/>
                <a:gd name="T52" fmla="*/ 0 w 153"/>
                <a:gd name="T53" fmla="*/ 0 h 173"/>
                <a:gd name="T54" fmla="*/ 37 w 153"/>
                <a:gd name="T55" fmla="*/ 0 h 173"/>
                <a:gd name="T56" fmla="*/ 133 w 153"/>
                <a:gd name="T57" fmla="*/ 119 h 173"/>
                <a:gd name="T58" fmla="*/ 133 w 153"/>
                <a:gd name="T59" fmla="*/ 11 h 173"/>
                <a:gd name="T60" fmla="*/ 133 w 153"/>
                <a:gd name="T61" fmla="*/ 1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3" h="173">
                  <a:moveTo>
                    <a:pt x="133" y="11"/>
                  </a:moveTo>
                  <a:lnTo>
                    <a:pt x="133" y="11"/>
                  </a:lnTo>
                  <a:lnTo>
                    <a:pt x="133" y="3"/>
                  </a:lnTo>
                  <a:lnTo>
                    <a:pt x="127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47" y="3"/>
                  </a:lnTo>
                  <a:lnTo>
                    <a:pt x="147" y="11"/>
                  </a:lnTo>
                  <a:lnTo>
                    <a:pt x="147" y="173"/>
                  </a:lnTo>
                  <a:lnTo>
                    <a:pt x="147" y="173"/>
                  </a:lnTo>
                  <a:lnTo>
                    <a:pt x="88" y="99"/>
                  </a:lnTo>
                  <a:lnTo>
                    <a:pt x="28" y="25"/>
                  </a:lnTo>
                  <a:lnTo>
                    <a:pt x="28" y="156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4" y="167"/>
                  </a:lnTo>
                  <a:lnTo>
                    <a:pt x="8" y="167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14" y="156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133" y="119"/>
                  </a:lnTo>
                  <a:lnTo>
                    <a:pt x="133" y="11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66" name="Freeform 1718">
              <a:extLst>
                <a:ext uri="{FF2B5EF4-FFF2-40B4-BE49-F238E27FC236}">
                  <a16:creationId xmlns:a16="http://schemas.microsoft.com/office/drawing/2014/main" id="{599BE03F-12CE-8F45-90AE-9057F9428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1 w 37"/>
                <a:gd name="T5" fmla="*/ 3 h 167"/>
                <a:gd name="T6" fmla="*/ 28 w 37"/>
                <a:gd name="T7" fmla="*/ 11 h 167"/>
                <a:gd name="T8" fmla="*/ 28 w 37"/>
                <a:gd name="T9" fmla="*/ 156 h 167"/>
                <a:gd name="T10" fmla="*/ 28 w 37"/>
                <a:gd name="T11" fmla="*/ 156 h 167"/>
                <a:gd name="T12" fmla="*/ 31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2 w 37"/>
                <a:gd name="T21" fmla="*/ 165 h 167"/>
                <a:gd name="T22" fmla="*/ 5 w 37"/>
                <a:gd name="T23" fmla="*/ 156 h 167"/>
                <a:gd name="T24" fmla="*/ 5 w 37"/>
                <a:gd name="T25" fmla="*/ 11 h 167"/>
                <a:gd name="T26" fmla="*/ 5 w 37"/>
                <a:gd name="T27" fmla="*/ 11 h 167"/>
                <a:gd name="T28" fmla="*/ 2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1" y="3"/>
                  </a:lnTo>
                  <a:lnTo>
                    <a:pt x="28" y="11"/>
                  </a:lnTo>
                  <a:lnTo>
                    <a:pt x="28" y="156"/>
                  </a:lnTo>
                  <a:lnTo>
                    <a:pt x="28" y="156"/>
                  </a:lnTo>
                  <a:lnTo>
                    <a:pt x="31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" y="165"/>
                  </a:lnTo>
                  <a:lnTo>
                    <a:pt x="5" y="156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2" y="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67" name="Freeform 1719">
              <a:extLst>
                <a:ext uri="{FF2B5EF4-FFF2-40B4-BE49-F238E27FC236}">
                  <a16:creationId xmlns:a16="http://schemas.microsoft.com/office/drawing/2014/main" id="{03324CD3-8ACD-464A-9430-9EFE3F085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" y="2866"/>
              <a:ext cx="153" cy="173"/>
            </a:xfrm>
            <a:custGeom>
              <a:avLst/>
              <a:gdLst>
                <a:gd name="T0" fmla="*/ 131 w 153"/>
                <a:gd name="T1" fmla="*/ 11 h 173"/>
                <a:gd name="T2" fmla="*/ 131 w 153"/>
                <a:gd name="T3" fmla="*/ 11 h 173"/>
                <a:gd name="T4" fmla="*/ 131 w 153"/>
                <a:gd name="T5" fmla="*/ 3 h 173"/>
                <a:gd name="T6" fmla="*/ 125 w 153"/>
                <a:gd name="T7" fmla="*/ 0 h 173"/>
                <a:gd name="T8" fmla="*/ 153 w 153"/>
                <a:gd name="T9" fmla="*/ 0 h 173"/>
                <a:gd name="T10" fmla="*/ 153 w 153"/>
                <a:gd name="T11" fmla="*/ 0 h 173"/>
                <a:gd name="T12" fmla="*/ 148 w 153"/>
                <a:gd name="T13" fmla="*/ 6 h 173"/>
                <a:gd name="T14" fmla="*/ 142 w 153"/>
                <a:gd name="T15" fmla="*/ 11 h 173"/>
                <a:gd name="T16" fmla="*/ 142 w 153"/>
                <a:gd name="T17" fmla="*/ 11 h 173"/>
                <a:gd name="T18" fmla="*/ 82 w 153"/>
                <a:gd name="T19" fmla="*/ 173 h 173"/>
                <a:gd name="T20" fmla="*/ 82 w 153"/>
                <a:gd name="T21" fmla="*/ 173 h 173"/>
                <a:gd name="T22" fmla="*/ 14 w 153"/>
                <a:gd name="T23" fmla="*/ 11 h 173"/>
                <a:gd name="T24" fmla="*/ 14 w 153"/>
                <a:gd name="T25" fmla="*/ 11 h 173"/>
                <a:gd name="T26" fmla="*/ 8 w 153"/>
                <a:gd name="T27" fmla="*/ 6 h 173"/>
                <a:gd name="T28" fmla="*/ 0 w 153"/>
                <a:gd name="T29" fmla="*/ 0 h 173"/>
                <a:gd name="T30" fmla="*/ 45 w 153"/>
                <a:gd name="T31" fmla="*/ 0 h 173"/>
                <a:gd name="T32" fmla="*/ 45 w 153"/>
                <a:gd name="T33" fmla="*/ 0 h 173"/>
                <a:gd name="T34" fmla="*/ 43 w 153"/>
                <a:gd name="T35" fmla="*/ 3 h 173"/>
                <a:gd name="T36" fmla="*/ 40 w 153"/>
                <a:gd name="T37" fmla="*/ 6 h 173"/>
                <a:gd name="T38" fmla="*/ 43 w 153"/>
                <a:gd name="T39" fmla="*/ 14 h 173"/>
                <a:gd name="T40" fmla="*/ 43 w 153"/>
                <a:gd name="T41" fmla="*/ 14 h 173"/>
                <a:gd name="T42" fmla="*/ 85 w 153"/>
                <a:gd name="T43" fmla="*/ 128 h 173"/>
                <a:gd name="T44" fmla="*/ 85 w 153"/>
                <a:gd name="T45" fmla="*/ 128 h 173"/>
                <a:gd name="T46" fmla="*/ 131 w 153"/>
                <a:gd name="T47" fmla="*/ 11 h 173"/>
                <a:gd name="T48" fmla="*/ 131 w 153"/>
                <a:gd name="T49" fmla="*/ 1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3" h="173">
                  <a:moveTo>
                    <a:pt x="131" y="11"/>
                  </a:moveTo>
                  <a:lnTo>
                    <a:pt x="131" y="11"/>
                  </a:lnTo>
                  <a:lnTo>
                    <a:pt x="131" y="3"/>
                  </a:lnTo>
                  <a:lnTo>
                    <a:pt x="125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48" y="6"/>
                  </a:lnTo>
                  <a:lnTo>
                    <a:pt x="142" y="11"/>
                  </a:lnTo>
                  <a:lnTo>
                    <a:pt x="142" y="11"/>
                  </a:lnTo>
                  <a:lnTo>
                    <a:pt x="82" y="173"/>
                  </a:lnTo>
                  <a:lnTo>
                    <a:pt x="82" y="173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8" y="6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0" y="6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85" y="128"/>
                  </a:lnTo>
                  <a:lnTo>
                    <a:pt x="85" y="128"/>
                  </a:lnTo>
                  <a:lnTo>
                    <a:pt x="131" y="11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68" name="Freeform 1720">
              <a:extLst>
                <a:ext uri="{FF2B5EF4-FFF2-40B4-BE49-F238E27FC236}">
                  <a16:creationId xmlns:a16="http://schemas.microsoft.com/office/drawing/2014/main" id="{8E76B07D-2469-0C42-A516-AC80220DD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" y="2866"/>
              <a:ext cx="105" cy="167"/>
            </a:xfrm>
            <a:custGeom>
              <a:avLst/>
              <a:gdLst>
                <a:gd name="T0" fmla="*/ 94 w 105"/>
                <a:gd name="T1" fmla="*/ 23 h 167"/>
                <a:gd name="T2" fmla="*/ 94 w 105"/>
                <a:gd name="T3" fmla="*/ 23 h 167"/>
                <a:gd name="T4" fmla="*/ 85 w 105"/>
                <a:gd name="T5" fmla="*/ 14 h 167"/>
                <a:gd name="T6" fmla="*/ 74 w 105"/>
                <a:gd name="T7" fmla="*/ 11 h 167"/>
                <a:gd name="T8" fmla="*/ 74 w 105"/>
                <a:gd name="T9" fmla="*/ 11 h 167"/>
                <a:gd name="T10" fmla="*/ 31 w 105"/>
                <a:gd name="T11" fmla="*/ 11 h 167"/>
                <a:gd name="T12" fmla="*/ 31 w 105"/>
                <a:gd name="T13" fmla="*/ 68 h 167"/>
                <a:gd name="T14" fmla="*/ 71 w 105"/>
                <a:gd name="T15" fmla="*/ 68 h 167"/>
                <a:gd name="T16" fmla="*/ 71 w 105"/>
                <a:gd name="T17" fmla="*/ 68 h 167"/>
                <a:gd name="T18" fmla="*/ 76 w 105"/>
                <a:gd name="T19" fmla="*/ 65 h 167"/>
                <a:gd name="T20" fmla="*/ 79 w 105"/>
                <a:gd name="T21" fmla="*/ 62 h 167"/>
                <a:gd name="T22" fmla="*/ 79 w 105"/>
                <a:gd name="T23" fmla="*/ 88 h 167"/>
                <a:gd name="T24" fmla="*/ 79 w 105"/>
                <a:gd name="T25" fmla="*/ 88 h 167"/>
                <a:gd name="T26" fmla="*/ 76 w 105"/>
                <a:gd name="T27" fmla="*/ 82 h 167"/>
                <a:gd name="T28" fmla="*/ 71 w 105"/>
                <a:gd name="T29" fmla="*/ 82 h 167"/>
                <a:gd name="T30" fmla="*/ 31 w 105"/>
                <a:gd name="T31" fmla="*/ 82 h 167"/>
                <a:gd name="T32" fmla="*/ 31 w 105"/>
                <a:gd name="T33" fmla="*/ 153 h 167"/>
                <a:gd name="T34" fmla="*/ 31 w 105"/>
                <a:gd name="T35" fmla="*/ 153 h 167"/>
                <a:gd name="T36" fmla="*/ 59 w 105"/>
                <a:gd name="T37" fmla="*/ 156 h 167"/>
                <a:gd name="T38" fmla="*/ 59 w 105"/>
                <a:gd name="T39" fmla="*/ 156 h 167"/>
                <a:gd name="T40" fmla="*/ 76 w 105"/>
                <a:gd name="T41" fmla="*/ 156 h 167"/>
                <a:gd name="T42" fmla="*/ 88 w 105"/>
                <a:gd name="T43" fmla="*/ 153 h 167"/>
                <a:gd name="T44" fmla="*/ 96 w 105"/>
                <a:gd name="T45" fmla="*/ 148 h 167"/>
                <a:gd name="T46" fmla="*/ 105 w 105"/>
                <a:gd name="T47" fmla="*/ 139 h 167"/>
                <a:gd name="T48" fmla="*/ 99 w 105"/>
                <a:gd name="T49" fmla="*/ 167 h 167"/>
                <a:gd name="T50" fmla="*/ 0 w 105"/>
                <a:gd name="T51" fmla="*/ 167 h 167"/>
                <a:gd name="T52" fmla="*/ 0 w 105"/>
                <a:gd name="T53" fmla="*/ 167 h 167"/>
                <a:gd name="T54" fmla="*/ 5 w 105"/>
                <a:gd name="T55" fmla="*/ 165 h 167"/>
                <a:gd name="T56" fmla="*/ 8 w 105"/>
                <a:gd name="T57" fmla="*/ 156 h 167"/>
                <a:gd name="T58" fmla="*/ 8 w 105"/>
                <a:gd name="T59" fmla="*/ 11 h 167"/>
                <a:gd name="T60" fmla="*/ 8 w 105"/>
                <a:gd name="T61" fmla="*/ 11 h 167"/>
                <a:gd name="T62" fmla="*/ 5 w 105"/>
                <a:gd name="T63" fmla="*/ 3 h 167"/>
                <a:gd name="T64" fmla="*/ 0 w 105"/>
                <a:gd name="T65" fmla="*/ 0 h 167"/>
                <a:gd name="T66" fmla="*/ 94 w 105"/>
                <a:gd name="T67" fmla="*/ 0 h 167"/>
                <a:gd name="T68" fmla="*/ 94 w 105"/>
                <a:gd name="T69" fmla="*/ 23 h 167"/>
                <a:gd name="T70" fmla="*/ 94 w 105"/>
                <a:gd name="T71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5" h="167">
                  <a:moveTo>
                    <a:pt x="94" y="23"/>
                  </a:moveTo>
                  <a:lnTo>
                    <a:pt x="94" y="23"/>
                  </a:lnTo>
                  <a:lnTo>
                    <a:pt x="85" y="14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6" y="65"/>
                  </a:lnTo>
                  <a:lnTo>
                    <a:pt x="79" y="62"/>
                  </a:lnTo>
                  <a:lnTo>
                    <a:pt x="79" y="88"/>
                  </a:lnTo>
                  <a:lnTo>
                    <a:pt x="79" y="88"/>
                  </a:lnTo>
                  <a:lnTo>
                    <a:pt x="76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3"/>
                  </a:lnTo>
                  <a:lnTo>
                    <a:pt x="31" y="153"/>
                  </a:lnTo>
                  <a:lnTo>
                    <a:pt x="59" y="156"/>
                  </a:lnTo>
                  <a:lnTo>
                    <a:pt x="59" y="156"/>
                  </a:lnTo>
                  <a:lnTo>
                    <a:pt x="76" y="156"/>
                  </a:lnTo>
                  <a:lnTo>
                    <a:pt x="88" y="153"/>
                  </a:lnTo>
                  <a:lnTo>
                    <a:pt x="96" y="148"/>
                  </a:lnTo>
                  <a:lnTo>
                    <a:pt x="105" y="139"/>
                  </a:lnTo>
                  <a:lnTo>
                    <a:pt x="99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5" y="165"/>
                  </a:lnTo>
                  <a:lnTo>
                    <a:pt x="8" y="156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5" y="3"/>
                  </a:lnTo>
                  <a:lnTo>
                    <a:pt x="0" y="0"/>
                  </a:lnTo>
                  <a:lnTo>
                    <a:pt x="94" y="0"/>
                  </a:lnTo>
                  <a:lnTo>
                    <a:pt x="94" y="23"/>
                  </a:lnTo>
                  <a:lnTo>
                    <a:pt x="94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69" name="Freeform 1721">
              <a:extLst>
                <a:ext uri="{FF2B5EF4-FFF2-40B4-BE49-F238E27FC236}">
                  <a16:creationId xmlns:a16="http://schemas.microsoft.com/office/drawing/2014/main" id="{4E894B78-E1BC-5F4A-ACFB-E81B110018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7" y="2866"/>
              <a:ext cx="145" cy="167"/>
            </a:xfrm>
            <a:custGeom>
              <a:avLst/>
              <a:gdLst>
                <a:gd name="T0" fmla="*/ 68 w 145"/>
                <a:gd name="T1" fmla="*/ 82 h 167"/>
                <a:gd name="T2" fmla="*/ 85 w 145"/>
                <a:gd name="T3" fmla="*/ 91 h 167"/>
                <a:gd name="T4" fmla="*/ 94 w 145"/>
                <a:gd name="T5" fmla="*/ 102 h 167"/>
                <a:gd name="T6" fmla="*/ 120 w 145"/>
                <a:gd name="T7" fmla="*/ 145 h 167"/>
                <a:gd name="T8" fmla="*/ 131 w 145"/>
                <a:gd name="T9" fmla="*/ 159 h 167"/>
                <a:gd name="T10" fmla="*/ 145 w 145"/>
                <a:gd name="T11" fmla="*/ 167 h 167"/>
                <a:gd name="T12" fmla="*/ 120 w 145"/>
                <a:gd name="T13" fmla="*/ 167 h 167"/>
                <a:gd name="T14" fmla="*/ 108 w 145"/>
                <a:gd name="T15" fmla="*/ 165 h 167"/>
                <a:gd name="T16" fmla="*/ 100 w 145"/>
                <a:gd name="T17" fmla="*/ 156 h 167"/>
                <a:gd name="T18" fmla="*/ 71 w 145"/>
                <a:gd name="T19" fmla="*/ 111 h 167"/>
                <a:gd name="T20" fmla="*/ 54 w 145"/>
                <a:gd name="T21" fmla="*/ 91 h 167"/>
                <a:gd name="T22" fmla="*/ 46 w 145"/>
                <a:gd name="T23" fmla="*/ 91 h 167"/>
                <a:gd name="T24" fmla="*/ 32 w 145"/>
                <a:gd name="T25" fmla="*/ 156 h 167"/>
                <a:gd name="T26" fmla="*/ 34 w 145"/>
                <a:gd name="T27" fmla="*/ 165 h 167"/>
                <a:gd name="T28" fmla="*/ 0 w 145"/>
                <a:gd name="T29" fmla="*/ 167 h 167"/>
                <a:gd name="T30" fmla="*/ 6 w 145"/>
                <a:gd name="T31" fmla="*/ 165 h 167"/>
                <a:gd name="T32" fmla="*/ 9 w 145"/>
                <a:gd name="T33" fmla="*/ 11 h 167"/>
                <a:gd name="T34" fmla="*/ 6 w 145"/>
                <a:gd name="T35" fmla="*/ 3 h 167"/>
                <a:gd name="T36" fmla="*/ 49 w 145"/>
                <a:gd name="T37" fmla="*/ 0 h 167"/>
                <a:gd name="T38" fmla="*/ 66 w 145"/>
                <a:gd name="T39" fmla="*/ 0 h 167"/>
                <a:gd name="T40" fmla="*/ 88 w 145"/>
                <a:gd name="T41" fmla="*/ 8 h 167"/>
                <a:gd name="T42" fmla="*/ 103 w 145"/>
                <a:gd name="T43" fmla="*/ 20 h 167"/>
                <a:gd name="T44" fmla="*/ 108 w 145"/>
                <a:gd name="T45" fmla="*/ 40 h 167"/>
                <a:gd name="T46" fmla="*/ 108 w 145"/>
                <a:gd name="T47" fmla="*/ 51 h 167"/>
                <a:gd name="T48" fmla="*/ 100 w 145"/>
                <a:gd name="T49" fmla="*/ 65 h 167"/>
                <a:gd name="T50" fmla="*/ 83 w 145"/>
                <a:gd name="T51" fmla="*/ 79 h 167"/>
                <a:gd name="T52" fmla="*/ 68 w 145"/>
                <a:gd name="T53" fmla="*/ 82 h 167"/>
                <a:gd name="T54" fmla="*/ 32 w 145"/>
                <a:gd name="T55" fmla="*/ 77 h 167"/>
                <a:gd name="T56" fmla="*/ 46 w 145"/>
                <a:gd name="T57" fmla="*/ 77 h 167"/>
                <a:gd name="T58" fmla="*/ 60 w 145"/>
                <a:gd name="T59" fmla="*/ 77 h 167"/>
                <a:gd name="T60" fmla="*/ 77 w 145"/>
                <a:gd name="T61" fmla="*/ 65 h 167"/>
                <a:gd name="T62" fmla="*/ 83 w 145"/>
                <a:gd name="T63" fmla="*/ 51 h 167"/>
                <a:gd name="T64" fmla="*/ 83 w 145"/>
                <a:gd name="T65" fmla="*/ 42 h 167"/>
                <a:gd name="T66" fmla="*/ 77 w 145"/>
                <a:gd name="T67" fmla="*/ 20 h 167"/>
                <a:gd name="T68" fmla="*/ 60 w 145"/>
                <a:gd name="T69" fmla="*/ 11 h 167"/>
                <a:gd name="T70" fmla="*/ 49 w 145"/>
                <a:gd name="T71" fmla="*/ 8 h 167"/>
                <a:gd name="T72" fmla="*/ 32 w 145"/>
                <a:gd name="T73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5" h="167">
                  <a:moveTo>
                    <a:pt x="68" y="82"/>
                  </a:moveTo>
                  <a:lnTo>
                    <a:pt x="68" y="82"/>
                  </a:lnTo>
                  <a:lnTo>
                    <a:pt x="77" y="85"/>
                  </a:lnTo>
                  <a:lnTo>
                    <a:pt x="85" y="91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108" y="125"/>
                  </a:lnTo>
                  <a:lnTo>
                    <a:pt x="120" y="145"/>
                  </a:lnTo>
                  <a:lnTo>
                    <a:pt x="131" y="159"/>
                  </a:lnTo>
                  <a:lnTo>
                    <a:pt x="131" y="159"/>
                  </a:lnTo>
                  <a:lnTo>
                    <a:pt x="139" y="165"/>
                  </a:lnTo>
                  <a:lnTo>
                    <a:pt x="145" y="167"/>
                  </a:lnTo>
                  <a:lnTo>
                    <a:pt x="120" y="167"/>
                  </a:lnTo>
                  <a:lnTo>
                    <a:pt x="120" y="167"/>
                  </a:lnTo>
                  <a:lnTo>
                    <a:pt x="114" y="167"/>
                  </a:lnTo>
                  <a:lnTo>
                    <a:pt x="108" y="165"/>
                  </a:lnTo>
                  <a:lnTo>
                    <a:pt x="100" y="156"/>
                  </a:lnTo>
                  <a:lnTo>
                    <a:pt x="100" y="156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60" y="96"/>
                  </a:lnTo>
                  <a:lnTo>
                    <a:pt x="54" y="91"/>
                  </a:lnTo>
                  <a:lnTo>
                    <a:pt x="46" y="91"/>
                  </a:lnTo>
                  <a:lnTo>
                    <a:pt x="46" y="91"/>
                  </a:lnTo>
                  <a:lnTo>
                    <a:pt x="32" y="91"/>
                  </a:lnTo>
                  <a:lnTo>
                    <a:pt x="32" y="156"/>
                  </a:lnTo>
                  <a:lnTo>
                    <a:pt x="32" y="156"/>
                  </a:lnTo>
                  <a:lnTo>
                    <a:pt x="34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6" y="165"/>
                  </a:lnTo>
                  <a:lnTo>
                    <a:pt x="9" y="156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66" y="0"/>
                  </a:lnTo>
                  <a:lnTo>
                    <a:pt x="77" y="3"/>
                  </a:lnTo>
                  <a:lnTo>
                    <a:pt x="88" y="8"/>
                  </a:lnTo>
                  <a:lnTo>
                    <a:pt x="97" y="14"/>
                  </a:lnTo>
                  <a:lnTo>
                    <a:pt x="103" y="20"/>
                  </a:lnTo>
                  <a:lnTo>
                    <a:pt x="105" y="28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8" y="51"/>
                  </a:lnTo>
                  <a:lnTo>
                    <a:pt x="105" y="60"/>
                  </a:lnTo>
                  <a:lnTo>
                    <a:pt x="100" y="65"/>
                  </a:lnTo>
                  <a:lnTo>
                    <a:pt x="94" y="71"/>
                  </a:lnTo>
                  <a:lnTo>
                    <a:pt x="83" y="79"/>
                  </a:lnTo>
                  <a:lnTo>
                    <a:pt x="68" y="82"/>
                  </a:lnTo>
                  <a:lnTo>
                    <a:pt x="68" y="82"/>
                  </a:lnTo>
                  <a:close/>
                  <a:moveTo>
                    <a:pt x="32" y="11"/>
                  </a:moveTo>
                  <a:lnTo>
                    <a:pt x="32" y="77"/>
                  </a:lnTo>
                  <a:lnTo>
                    <a:pt x="32" y="77"/>
                  </a:lnTo>
                  <a:lnTo>
                    <a:pt x="46" y="77"/>
                  </a:lnTo>
                  <a:lnTo>
                    <a:pt x="46" y="77"/>
                  </a:lnTo>
                  <a:lnTo>
                    <a:pt x="60" y="77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57"/>
                  </a:lnTo>
                  <a:lnTo>
                    <a:pt x="83" y="51"/>
                  </a:lnTo>
                  <a:lnTo>
                    <a:pt x="83" y="42"/>
                  </a:lnTo>
                  <a:lnTo>
                    <a:pt x="83" y="42"/>
                  </a:lnTo>
                  <a:lnTo>
                    <a:pt x="83" y="31"/>
                  </a:lnTo>
                  <a:lnTo>
                    <a:pt x="77" y="20"/>
                  </a:lnTo>
                  <a:lnTo>
                    <a:pt x="66" y="11"/>
                  </a:lnTo>
                  <a:lnTo>
                    <a:pt x="60" y="11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32" y="11"/>
                  </a:lnTo>
                  <a:lnTo>
                    <a:pt x="32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70" name="Freeform 1722">
              <a:extLst>
                <a:ext uri="{FF2B5EF4-FFF2-40B4-BE49-F238E27FC236}">
                  <a16:creationId xmlns:a16="http://schemas.microsoft.com/office/drawing/2014/main" id="{B63B5605-26AE-844B-9033-8D450488C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" y="2863"/>
              <a:ext cx="102" cy="173"/>
            </a:xfrm>
            <a:custGeom>
              <a:avLst/>
              <a:gdLst>
                <a:gd name="T0" fmla="*/ 102 w 102"/>
                <a:gd name="T1" fmla="*/ 122 h 173"/>
                <a:gd name="T2" fmla="*/ 97 w 102"/>
                <a:gd name="T3" fmla="*/ 142 h 173"/>
                <a:gd name="T4" fmla="*/ 85 w 102"/>
                <a:gd name="T5" fmla="*/ 159 h 173"/>
                <a:gd name="T6" fmla="*/ 68 w 102"/>
                <a:gd name="T7" fmla="*/ 170 h 173"/>
                <a:gd name="T8" fmla="*/ 48 w 102"/>
                <a:gd name="T9" fmla="*/ 173 h 173"/>
                <a:gd name="T10" fmla="*/ 34 w 102"/>
                <a:gd name="T11" fmla="*/ 170 h 173"/>
                <a:gd name="T12" fmla="*/ 3 w 102"/>
                <a:gd name="T13" fmla="*/ 159 h 173"/>
                <a:gd name="T14" fmla="*/ 0 w 102"/>
                <a:gd name="T15" fmla="*/ 122 h 173"/>
                <a:gd name="T16" fmla="*/ 14 w 102"/>
                <a:gd name="T17" fmla="*/ 148 h 173"/>
                <a:gd name="T18" fmla="*/ 37 w 102"/>
                <a:gd name="T19" fmla="*/ 162 h 173"/>
                <a:gd name="T20" fmla="*/ 46 w 102"/>
                <a:gd name="T21" fmla="*/ 162 h 173"/>
                <a:gd name="T22" fmla="*/ 63 w 102"/>
                <a:gd name="T23" fmla="*/ 159 h 173"/>
                <a:gd name="T24" fmla="*/ 74 w 102"/>
                <a:gd name="T25" fmla="*/ 151 h 173"/>
                <a:gd name="T26" fmla="*/ 80 w 102"/>
                <a:gd name="T27" fmla="*/ 131 h 173"/>
                <a:gd name="T28" fmla="*/ 80 w 102"/>
                <a:gd name="T29" fmla="*/ 122 h 173"/>
                <a:gd name="T30" fmla="*/ 68 w 102"/>
                <a:gd name="T31" fmla="*/ 105 h 173"/>
                <a:gd name="T32" fmla="*/ 37 w 102"/>
                <a:gd name="T33" fmla="*/ 88 h 173"/>
                <a:gd name="T34" fmla="*/ 23 w 102"/>
                <a:gd name="T35" fmla="*/ 80 h 173"/>
                <a:gd name="T36" fmla="*/ 3 w 102"/>
                <a:gd name="T37" fmla="*/ 57 h 173"/>
                <a:gd name="T38" fmla="*/ 3 w 102"/>
                <a:gd name="T39" fmla="*/ 43 h 173"/>
                <a:gd name="T40" fmla="*/ 6 w 102"/>
                <a:gd name="T41" fmla="*/ 26 h 173"/>
                <a:gd name="T42" fmla="*/ 20 w 102"/>
                <a:gd name="T43" fmla="*/ 11 h 173"/>
                <a:gd name="T44" fmla="*/ 54 w 102"/>
                <a:gd name="T45" fmla="*/ 0 h 173"/>
                <a:gd name="T46" fmla="*/ 71 w 102"/>
                <a:gd name="T47" fmla="*/ 3 h 173"/>
                <a:gd name="T48" fmla="*/ 88 w 102"/>
                <a:gd name="T49" fmla="*/ 9 h 173"/>
                <a:gd name="T50" fmla="*/ 91 w 102"/>
                <a:gd name="T51" fmla="*/ 43 h 173"/>
                <a:gd name="T52" fmla="*/ 77 w 102"/>
                <a:gd name="T53" fmla="*/ 23 h 173"/>
                <a:gd name="T54" fmla="*/ 57 w 102"/>
                <a:gd name="T55" fmla="*/ 11 h 173"/>
                <a:gd name="T56" fmla="*/ 48 w 102"/>
                <a:gd name="T57" fmla="*/ 11 h 173"/>
                <a:gd name="T58" fmla="*/ 29 w 102"/>
                <a:gd name="T59" fmla="*/ 20 h 173"/>
                <a:gd name="T60" fmla="*/ 23 w 102"/>
                <a:gd name="T61" fmla="*/ 37 h 173"/>
                <a:gd name="T62" fmla="*/ 23 w 102"/>
                <a:gd name="T63" fmla="*/ 45 h 173"/>
                <a:gd name="T64" fmla="*/ 40 w 102"/>
                <a:gd name="T65" fmla="*/ 63 h 173"/>
                <a:gd name="T66" fmla="*/ 57 w 102"/>
                <a:gd name="T67" fmla="*/ 68 h 173"/>
                <a:gd name="T68" fmla="*/ 88 w 102"/>
                <a:gd name="T69" fmla="*/ 88 h 173"/>
                <a:gd name="T70" fmla="*/ 100 w 102"/>
                <a:gd name="T71" fmla="*/ 102 h 173"/>
                <a:gd name="T72" fmla="*/ 102 w 102"/>
                <a:gd name="T73" fmla="*/ 12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2" h="173">
                  <a:moveTo>
                    <a:pt x="102" y="122"/>
                  </a:moveTo>
                  <a:lnTo>
                    <a:pt x="102" y="122"/>
                  </a:lnTo>
                  <a:lnTo>
                    <a:pt x="102" y="134"/>
                  </a:lnTo>
                  <a:lnTo>
                    <a:pt x="97" y="142"/>
                  </a:lnTo>
                  <a:lnTo>
                    <a:pt x="91" y="151"/>
                  </a:lnTo>
                  <a:lnTo>
                    <a:pt x="85" y="159"/>
                  </a:lnTo>
                  <a:lnTo>
                    <a:pt x="77" y="165"/>
                  </a:lnTo>
                  <a:lnTo>
                    <a:pt x="68" y="170"/>
                  </a:lnTo>
                  <a:lnTo>
                    <a:pt x="57" y="173"/>
                  </a:lnTo>
                  <a:lnTo>
                    <a:pt x="48" y="173"/>
                  </a:lnTo>
                  <a:lnTo>
                    <a:pt x="48" y="173"/>
                  </a:lnTo>
                  <a:lnTo>
                    <a:pt x="34" y="170"/>
                  </a:lnTo>
                  <a:lnTo>
                    <a:pt x="20" y="168"/>
                  </a:lnTo>
                  <a:lnTo>
                    <a:pt x="3" y="159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6" y="136"/>
                  </a:lnTo>
                  <a:lnTo>
                    <a:pt x="14" y="148"/>
                  </a:lnTo>
                  <a:lnTo>
                    <a:pt x="29" y="159"/>
                  </a:lnTo>
                  <a:lnTo>
                    <a:pt x="37" y="162"/>
                  </a:lnTo>
                  <a:lnTo>
                    <a:pt x="46" y="162"/>
                  </a:lnTo>
                  <a:lnTo>
                    <a:pt x="46" y="162"/>
                  </a:lnTo>
                  <a:lnTo>
                    <a:pt x="54" y="162"/>
                  </a:lnTo>
                  <a:lnTo>
                    <a:pt x="63" y="159"/>
                  </a:lnTo>
                  <a:lnTo>
                    <a:pt x="68" y="156"/>
                  </a:lnTo>
                  <a:lnTo>
                    <a:pt x="74" y="151"/>
                  </a:lnTo>
                  <a:lnTo>
                    <a:pt x="80" y="139"/>
                  </a:lnTo>
                  <a:lnTo>
                    <a:pt x="80" y="131"/>
                  </a:lnTo>
                  <a:lnTo>
                    <a:pt x="80" y="131"/>
                  </a:lnTo>
                  <a:lnTo>
                    <a:pt x="80" y="122"/>
                  </a:lnTo>
                  <a:lnTo>
                    <a:pt x="77" y="114"/>
                  </a:lnTo>
                  <a:lnTo>
                    <a:pt x="68" y="105"/>
                  </a:lnTo>
                  <a:lnTo>
                    <a:pt x="54" y="97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23" y="80"/>
                  </a:lnTo>
                  <a:lnTo>
                    <a:pt x="11" y="68"/>
                  </a:lnTo>
                  <a:lnTo>
                    <a:pt x="3" y="57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3" y="34"/>
                  </a:lnTo>
                  <a:lnTo>
                    <a:pt x="6" y="26"/>
                  </a:lnTo>
                  <a:lnTo>
                    <a:pt x="11" y="17"/>
                  </a:lnTo>
                  <a:lnTo>
                    <a:pt x="20" y="11"/>
                  </a:lnTo>
                  <a:lnTo>
                    <a:pt x="34" y="3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1" y="3"/>
                  </a:lnTo>
                  <a:lnTo>
                    <a:pt x="80" y="6"/>
                  </a:lnTo>
                  <a:lnTo>
                    <a:pt x="88" y="9"/>
                  </a:lnTo>
                  <a:lnTo>
                    <a:pt x="91" y="43"/>
                  </a:lnTo>
                  <a:lnTo>
                    <a:pt x="91" y="43"/>
                  </a:lnTo>
                  <a:lnTo>
                    <a:pt x="85" y="31"/>
                  </a:lnTo>
                  <a:lnTo>
                    <a:pt x="77" y="23"/>
                  </a:lnTo>
                  <a:lnTo>
                    <a:pt x="65" y="14"/>
                  </a:lnTo>
                  <a:lnTo>
                    <a:pt x="57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37" y="11"/>
                  </a:lnTo>
                  <a:lnTo>
                    <a:pt x="29" y="20"/>
                  </a:lnTo>
                  <a:lnTo>
                    <a:pt x="23" y="28"/>
                  </a:lnTo>
                  <a:lnTo>
                    <a:pt x="23" y="37"/>
                  </a:lnTo>
                  <a:lnTo>
                    <a:pt x="23" y="37"/>
                  </a:lnTo>
                  <a:lnTo>
                    <a:pt x="23" y="45"/>
                  </a:lnTo>
                  <a:lnTo>
                    <a:pt x="31" y="54"/>
                  </a:lnTo>
                  <a:lnTo>
                    <a:pt x="40" y="63"/>
                  </a:lnTo>
                  <a:lnTo>
                    <a:pt x="57" y="68"/>
                  </a:lnTo>
                  <a:lnTo>
                    <a:pt x="57" y="68"/>
                  </a:lnTo>
                  <a:lnTo>
                    <a:pt x="74" y="77"/>
                  </a:lnTo>
                  <a:lnTo>
                    <a:pt x="88" y="88"/>
                  </a:lnTo>
                  <a:lnTo>
                    <a:pt x="94" y="94"/>
                  </a:lnTo>
                  <a:lnTo>
                    <a:pt x="100" y="102"/>
                  </a:lnTo>
                  <a:lnTo>
                    <a:pt x="102" y="111"/>
                  </a:lnTo>
                  <a:lnTo>
                    <a:pt x="102" y="122"/>
                  </a:lnTo>
                  <a:lnTo>
                    <a:pt x="102" y="1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71" name="Freeform 1723">
              <a:extLst>
                <a:ext uri="{FF2B5EF4-FFF2-40B4-BE49-F238E27FC236}">
                  <a16:creationId xmlns:a16="http://schemas.microsoft.com/office/drawing/2014/main" id="{D0F2743D-F8FF-F74D-834E-135028C5D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" y="2866"/>
              <a:ext cx="37" cy="167"/>
            </a:xfrm>
            <a:custGeom>
              <a:avLst/>
              <a:gdLst>
                <a:gd name="T0" fmla="*/ 37 w 37"/>
                <a:gd name="T1" fmla="*/ 0 h 167"/>
                <a:gd name="T2" fmla="*/ 37 w 37"/>
                <a:gd name="T3" fmla="*/ 0 h 167"/>
                <a:gd name="T4" fmla="*/ 32 w 37"/>
                <a:gd name="T5" fmla="*/ 3 h 167"/>
                <a:gd name="T6" fmla="*/ 29 w 37"/>
                <a:gd name="T7" fmla="*/ 11 h 167"/>
                <a:gd name="T8" fmla="*/ 29 w 37"/>
                <a:gd name="T9" fmla="*/ 156 h 167"/>
                <a:gd name="T10" fmla="*/ 29 w 37"/>
                <a:gd name="T11" fmla="*/ 156 h 167"/>
                <a:gd name="T12" fmla="*/ 32 w 37"/>
                <a:gd name="T13" fmla="*/ 165 h 167"/>
                <a:gd name="T14" fmla="*/ 37 w 37"/>
                <a:gd name="T15" fmla="*/ 167 h 167"/>
                <a:gd name="T16" fmla="*/ 0 w 37"/>
                <a:gd name="T17" fmla="*/ 167 h 167"/>
                <a:gd name="T18" fmla="*/ 0 w 37"/>
                <a:gd name="T19" fmla="*/ 167 h 167"/>
                <a:gd name="T20" fmla="*/ 3 w 37"/>
                <a:gd name="T21" fmla="*/ 165 h 167"/>
                <a:gd name="T22" fmla="*/ 6 w 37"/>
                <a:gd name="T23" fmla="*/ 156 h 167"/>
                <a:gd name="T24" fmla="*/ 6 w 37"/>
                <a:gd name="T25" fmla="*/ 11 h 167"/>
                <a:gd name="T26" fmla="*/ 6 w 37"/>
                <a:gd name="T27" fmla="*/ 11 h 167"/>
                <a:gd name="T28" fmla="*/ 3 w 37"/>
                <a:gd name="T29" fmla="*/ 3 h 167"/>
                <a:gd name="T30" fmla="*/ 0 w 37"/>
                <a:gd name="T31" fmla="*/ 0 h 167"/>
                <a:gd name="T32" fmla="*/ 37 w 37"/>
                <a:gd name="T33" fmla="*/ 0 h 167"/>
                <a:gd name="T34" fmla="*/ 37 w 37"/>
                <a:gd name="T3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167">
                  <a:moveTo>
                    <a:pt x="37" y="0"/>
                  </a:moveTo>
                  <a:lnTo>
                    <a:pt x="37" y="0"/>
                  </a:lnTo>
                  <a:lnTo>
                    <a:pt x="32" y="3"/>
                  </a:lnTo>
                  <a:lnTo>
                    <a:pt x="29" y="11"/>
                  </a:lnTo>
                  <a:lnTo>
                    <a:pt x="29" y="156"/>
                  </a:lnTo>
                  <a:lnTo>
                    <a:pt x="29" y="156"/>
                  </a:lnTo>
                  <a:lnTo>
                    <a:pt x="32" y="165"/>
                  </a:lnTo>
                  <a:lnTo>
                    <a:pt x="37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3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3" y="3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72" name="Freeform 1724">
              <a:extLst>
                <a:ext uri="{FF2B5EF4-FFF2-40B4-BE49-F238E27FC236}">
                  <a16:creationId xmlns:a16="http://schemas.microsoft.com/office/drawing/2014/main" id="{37AA068F-E77E-D746-BA94-EB339F33D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866"/>
              <a:ext cx="130" cy="167"/>
            </a:xfrm>
            <a:custGeom>
              <a:avLst/>
              <a:gdLst>
                <a:gd name="T0" fmla="*/ 79 w 130"/>
                <a:gd name="T1" fmla="*/ 11 h 167"/>
                <a:gd name="T2" fmla="*/ 79 w 130"/>
                <a:gd name="T3" fmla="*/ 156 h 167"/>
                <a:gd name="T4" fmla="*/ 79 w 130"/>
                <a:gd name="T5" fmla="*/ 156 h 167"/>
                <a:gd name="T6" fmla="*/ 79 w 130"/>
                <a:gd name="T7" fmla="*/ 165 h 167"/>
                <a:gd name="T8" fmla="*/ 85 w 130"/>
                <a:gd name="T9" fmla="*/ 167 h 167"/>
                <a:gd name="T10" fmla="*/ 48 w 130"/>
                <a:gd name="T11" fmla="*/ 167 h 167"/>
                <a:gd name="T12" fmla="*/ 48 w 130"/>
                <a:gd name="T13" fmla="*/ 167 h 167"/>
                <a:gd name="T14" fmla="*/ 54 w 130"/>
                <a:gd name="T15" fmla="*/ 165 h 167"/>
                <a:gd name="T16" fmla="*/ 54 w 130"/>
                <a:gd name="T17" fmla="*/ 156 h 167"/>
                <a:gd name="T18" fmla="*/ 54 w 130"/>
                <a:gd name="T19" fmla="*/ 11 h 167"/>
                <a:gd name="T20" fmla="*/ 54 w 130"/>
                <a:gd name="T21" fmla="*/ 11 h 167"/>
                <a:gd name="T22" fmla="*/ 14 w 130"/>
                <a:gd name="T23" fmla="*/ 14 h 167"/>
                <a:gd name="T24" fmla="*/ 14 w 130"/>
                <a:gd name="T25" fmla="*/ 14 h 167"/>
                <a:gd name="T26" fmla="*/ 11 w 130"/>
                <a:gd name="T27" fmla="*/ 14 h 167"/>
                <a:gd name="T28" fmla="*/ 5 w 130"/>
                <a:gd name="T29" fmla="*/ 17 h 167"/>
                <a:gd name="T30" fmla="*/ 0 w 130"/>
                <a:gd name="T31" fmla="*/ 23 h 167"/>
                <a:gd name="T32" fmla="*/ 0 w 130"/>
                <a:gd name="T33" fmla="*/ 0 h 167"/>
                <a:gd name="T34" fmla="*/ 130 w 130"/>
                <a:gd name="T35" fmla="*/ 0 h 167"/>
                <a:gd name="T36" fmla="*/ 130 w 130"/>
                <a:gd name="T37" fmla="*/ 23 h 167"/>
                <a:gd name="T38" fmla="*/ 130 w 130"/>
                <a:gd name="T39" fmla="*/ 23 h 167"/>
                <a:gd name="T40" fmla="*/ 128 w 130"/>
                <a:gd name="T41" fmla="*/ 17 h 167"/>
                <a:gd name="T42" fmla="*/ 119 w 130"/>
                <a:gd name="T43" fmla="*/ 14 h 167"/>
                <a:gd name="T44" fmla="*/ 119 w 130"/>
                <a:gd name="T45" fmla="*/ 14 h 167"/>
                <a:gd name="T46" fmla="*/ 79 w 130"/>
                <a:gd name="T47" fmla="*/ 11 h 167"/>
                <a:gd name="T48" fmla="*/ 79 w 130"/>
                <a:gd name="T49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0" h="167">
                  <a:moveTo>
                    <a:pt x="79" y="11"/>
                  </a:moveTo>
                  <a:lnTo>
                    <a:pt x="79" y="156"/>
                  </a:lnTo>
                  <a:lnTo>
                    <a:pt x="79" y="156"/>
                  </a:lnTo>
                  <a:lnTo>
                    <a:pt x="79" y="165"/>
                  </a:lnTo>
                  <a:lnTo>
                    <a:pt x="85" y="167"/>
                  </a:lnTo>
                  <a:lnTo>
                    <a:pt x="48" y="167"/>
                  </a:lnTo>
                  <a:lnTo>
                    <a:pt x="48" y="167"/>
                  </a:lnTo>
                  <a:lnTo>
                    <a:pt x="54" y="165"/>
                  </a:lnTo>
                  <a:lnTo>
                    <a:pt x="54" y="156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1" y="14"/>
                  </a:lnTo>
                  <a:lnTo>
                    <a:pt x="5" y="17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23"/>
                  </a:lnTo>
                  <a:lnTo>
                    <a:pt x="130" y="23"/>
                  </a:lnTo>
                  <a:lnTo>
                    <a:pt x="128" y="17"/>
                  </a:lnTo>
                  <a:lnTo>
                    <a:pt x="119" y="14"/>
                  </a:lnTo>
                  <a:lnTo>
                    <a:pt x="119" y="14"/>
                  </a:lnTo>
                  <a:lnTo>
                    <a:pt x="79" y="11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73" name="Freeform 1725">
              <a:extLst>
                <a:ext uri="{FF2B5EF4-FFF2-40B4-BE49-F238E27FC236}">
                  <a16:creationId xmlns:a16="http://schemas.microsoft.com/office/drawing/2014/main" id="{4C8C3AD2-5602-6644-84FB-0E4B9AB84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" y="2866"/>
              <a:ext cx="142" cy="167"/>
            </a:xfrm>
            <a:custGeom>
              <a:avLst/>
              <a:gdLst>
                <a:gd name="T0" fmla="*/ 142 w 142"/>
                <a:gd name="T1" fmla="*/ 0 h 167"/>
                <a:gd name="T2" fmla="*/ 142 w 142"/>
                <a:gd name="T3" fmla="*/ 0 h 167"/>
                <a:gd name="T4" fmla="*/ 131 w 142"/>
                <a:gd name="T5" fmla="*/ 6 h 167"/>
                <a:gd name="T6" fmla="*/ 125 w 142"/>
                <a:gd name="T7" fmla="*/ 14 h 167"/>
                <a:gd name="T8" fmla="*/ 85 w 142"/>
                <a:gd name="T9" fmla="*/ 88 h 167"/>
                <a:gd name="T10" fmla="*/ 85 w 142"/>
                <a:gd name="T11" fmla="*/ 156 h 167"/>
                <a:gd name="T12" fmla="*/ 85 w 142"/>
                <a:gd name="T13" fmla="*/ 156 h 167"/>
                <a:gd name="T14" fmla="*/ 88 w 142"/>
                <a:gd name="T15" fmla="*/ 165 h 167"/>
                <a:gd name="T16" fmla="*/ 97 w 142"/>
                <a:gd name="T17" fmla="*/ 167 h 167"/>
                <a:gd name="T18" fmla="*/ 54 w 142"/>
                <a:gd name="T19" fmla="*/ 167 h 167"/>
                <a:gd name="T20" fmla="*/ 54 w 142"/>
                <a:gd name="T21" fmla="*/ 167 h 167"/>
                <a:gd name="T22" fmla="*/ 60 w 142"/>
                <a:gd name="T23" fmla="*/ 165 h 167"/>
                <a:gd name="T24" fmla="*/ 63 w 142"/>
                <a:gd name="T25" fmla="*/ 162 h 167"/>
                <a:gd name="T26" fmla="*/ 63 w 142"/>
                <a:gd name="T27" fmla="*/ 156 h 167"/>
                <a:gd name="T28" fmla="*/ 63 w 142"/>
                <a:gd name="T29" fmla="*/ 88 h 167"/>
                <a:gd name="T30" fmla="*/ 14 w 142"/>
                <a:gd name="T31" fmla="*/ 11 h 167"/>
                <a:gd name="T32" fmla="*/ 14 w 142"/>
                <a:gd name="T33" fmla="*/ 11 h 167"/>
                <a:gd name="T34" fmla="*/ 9 w 142"/>
                <a:gd name="T35" fmla="*/ 6 h 167"/>
                <a:gd name="T36" fmla="*/ 0 w 142"/>
                <a:gd name="T37" fmla="*/ 0 h 167"/>
                <a:gd name="T38" fmla="*/ 48 w 142"/>
                <a:gd name="T39" fmla="*/ 0 h 167"/>
                <a:gd name="T40" fmla="*/ 48 w 142"/>
                <a:gd name="T41" fmla="*/ 0 h 167"/>
                <a:gd name="T42" fmla="*/ 45 w 142"/>
                <a:gd name="T43" fmla="*/ 0 h 167"/>
                <a:gd name="T44" fmla="*/ 43 w 142"/>
                <a:gd name="T45" fmla="*/ 3 h 167"/>
                <a:gd name="T46" fmla="*/ 43 w 142"/>
                <a:gd name="T47" fmla="*/ 8 h 167"/>
                <a:gd name="T48" fmla="*/ 45 w 142"/>
                <a:gd name="T49" fmla="*/ 14 h 167"/>
                <a:gd name="T50" fmla="*/ 80 w 142"/>
                <a:gd name="T51" fmla="*/ 77 h 167"/>
                <a:gd name="T52" fmla="*/ 114 w 142"/>
                <a:gd name="T53" fmla="*/ 11 h 167"/>
                <a:gd name="T54" fmla="*/ 114 w 142"/>
                <a:gd name="T55" fmla="*/ 11 h 167"/>
                <a:gd name="T56" fmla="*/ 114 w 142"/>
                <a:gd name="T57" fmla="*/ 6 h 167"/>
                <a:gd name="T58" fmla="*/ 114 w 142"/>
                <a:gd name="T59" fmla="*/ 3 h 167"/>
                <a:gd name="T60" fmla="*/ 108 w 142"/>
                <a:gd name="T61" fmla="*/ 0 h 167"/>
                <a:gd name="T62" fmla="*/ 142 w 142"/>
                <a:gd name="T63" fmla="*/ 0 h 167"/>
                <a:gd name="T64" fmla="*/ 142 w 142"/>
                <a:gd name="T6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2" h="167">
                  <a:moveTo>
                    <a:pt x="142" y="0"/>
                  </a:moveTo>
                  <a:lnTo>
                    <a:pt x="142" y="0"/>
                  </a:lnTo>
                  <a:lnTo>
                    <a:pt x="131" y="6"/>
                  </a:lnTo>
                  <a:lnTo>
                    <a:pt x="125" y="14"/>
                  </a:lnTo>
                  <a:lnTo>
                    <a:pt x="85" y="88"/>
                  </a:lnTo>
                  <a:lnTo>
                    <a:pt x="85" y="156"/>
                  </a:lnTo>
                  <a:lnTo>
                    <a:pt x="85" y="156"/>
                  </a:lnTo>
                  <a:lnTo>
                    <a:pt x="88" y="165"/>
                  </a:lnTo>
                  <a:lnTo>
                    <a:pt x="97" y="167"/>
                  </a:lnTo>
                  <a:lnTo>
                    <a:pt x="54" y="167"/>
                  </a:lnTo>
                  <a:lnTo>
                    <a:pt x="54" y="167"/>
                  </a:lnTo>
                  <a:lnTo>
                    <a:pt x="60" y="165"/>
                  </a:lnTo>
                  <a:lnTo>
                    <a:pt x="63" y="162"/>
                  </a:lnTo>
                  <a:lnTo>
                    <a:pt x="63" y="156"/>
                  </a:lnTo>
                  <a:lnTo>
                    <a:pt x="63" y="88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9" y="6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3" y="3"/>
                  </a:lnTo>
                  <a:lnTo>
                    <a:pt x="43" y="8"/>
                  </a:lnTo>
                  <a:lnTo>
                    <a:pt x="45" y="14"/>
                  </a:lnTo>
                  <a:lnTo>
                    <a:pt x="80" y="77"/>
                  </a:lnTo>
                  <a:lnTo>
                    <a:pt x="114" y="11"/>
                  </a:lnTo>
                  <a:lnTo>
                    <a:pt x="114" y="11"/>
                  </a:lnTo>
                  <a:lnTo>
                    <a:pt x="114" y="6"/>
                  </a:lnTo>
                  <a:lnTo>
                    <a:pt x="114" y="3"/>
                  </a:lnTo>
                  <a:lnTo>
                    <a:pt x="108" y="0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74" name="Freeform 1726">
              <a:extLst>
                <a:ext uri="{FF2B5EF4-FFF2-40B4-BE49-F238E27FC236}">
                  <a16:creationId xmlns:a16="http://schemas.microsoft.com/office/drawing/2014/main" id="{01B67B34-C853-384D-AA0F-4CD8B2856B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2" y="2863"/>
              <a:ext cx="156" cy="173"/>
            </a:xfrm>
            <a:custGeom>
              <a:avLst/>
              <a:gdLst>
                <a:gd name="T0" fmla="*/ 77 w 156"/>
                <a:gd name="T1" fmla="*/ 173 h 173"/>
                <a:gd name="T2" fmla="*/ 48 w 156"/>
                <a:gd name="T3" fmla="*/ 165 h 173"/>
                <a:gd name="T4" fmla="*/ 23 w 156"/>
                <a:gd name="T5" fmla="*/ 148 h 173"/>
                <a:gd name="T6" fmla="*/ 6 w 156"/>
                <a:gd name="T7" fmla="*/ 119 h 173"/>
                <a:gd name="T8" fmla="*/ 0 w 156"/>
                <a:gd name="T9" fmla="*/ 85 h 173"/>
                <a:gd name="T10" fmla="*/ 3 w 156"/>
                <a:gd name="T11" fmla="*/ 68 h 173"/>
                <a:gd name="T12" fmla="*/ 14 w 156"/>
                <a:gd name="T13" fmla="*/ 40 h 173"/>
                <a:gd name="T14" fmla="*/ 34 w 156"/>
                <a:gd name="T15" fmla="*/ 14 h 173"/>
                <a:gd name="T16" fmla="*/ 62 w 156"/>
                <a:gd name="T17" fmla="*/ 3 h 173"/>
                <a:gd name="T18" fmla="*/ 82 w 156"/>
                <a:gd name="T19" fmla="*/ 0 h 173"/>
                <a:gd name="T20" fmla="*/ 108 w 156"/>
                <a:gd name="T21" fmla="*/ 6 h 173"/>
                <a:gd name="T22" fmla="*/ 133 w 156"/>
                <a:gd name="T23" fmla="*/ 23 h 173"/>
                <a:gd name="T24" fmla="*/ 150 w 156"/>
                <a:gd name="T25" fmla="*/ 51 h 173"/>
                <a:gd name="T26" fmla="*/ 156 w 156"/>
                <a:gd name="T27" fmla="*/ 88 h 173"/>
                <a:gd name="T28" fmla="*/ 156 w 156"/>
                <a:gd name="T29" fmla="*/ 108 h 173"/>
                <a:gd name="T30" fmla="*/ 142 w 156"/>
                <a:gd name="T31" fmla="*/ 139 h 173"/>
                <a:gd name="T32" fmla="*/ 119 w 156"/>
                <a:gd name="T33" fmla="*/ 162 h 173"/>
                <a:gd name="T34" fmla="*/ 91 w 156"/>
                <a:gd name="T35" fmla="*/ 173 h 173"/>
                <a:gd name="T36" fmla="*/ 77 w 156"/>
                <a:gd name="T37" fmla="*/ 173 h 173"/>
                <a:gd name="T38" fmla="*/ 25 w 156"/>
                <a:gd name="T39" fmla="*/ 82 h 173"/>
                <a:gd name="T40" fmla="*/ 31 w 156"/>
                <a:gd name="T41" fmla="*/ 119 h 173"/>
                <a:gd name="T42" fmla="*/ 43 w 156"/>
                <a:gd name="T43" fmla="*/ 142 h 173"/>
                <a:gd name="T44" fmla="*/ 60 w 156"/>
                <a:gd name="T45" fmla="*/ 156 h 173"/>
                <a:gd name="T46" fmla="*/ 79 w 156"/>
                <a:gd name="T47" fmla="*/ 162 h 173"/>
                <a:gd name="T48" fmla="*/ 91 w 156"/>
                <a:gd name="T49" fmla="*/ 159 h 173"/>
                <a:gd name="T50" fmla="*/ 111 w 156"/>
                <a:gd name="T51" fmla="*/ 151 h 173"/>
                <a:gd name="T52" fmla="*/ 122 w 156"/>
                <a:gd name="T53" fmla="*/ 131 h 173"/>
                <a:gd name="T54" fmla="*/ 131 w 156"/>
                <a:gd name="T55" fmla="*/ 105 h 173"/>
                <a:gd name="T56" fmla="*/ 131 w 156"/>
                <a:gd name="T57" fmla="*/ 88 h 173"/>
                <a:gd name="T58" fmla="*/ 128 w 156"/>
                <a:gd name="T59" fmla="*/ 57 h 173"/>
                <a:gd name="T60" fmla="*/ 116 w 156"/>
                <a:gd name="T61" fmla="*/ 31 h 173"/>
                <a:gd name="T62" fmla="*/ 102 w 156"/>
                <a:gd name="T63" fmla="*/ 17 h 173"/>
                <a:gd name="T64" fmla="*/ 79 w 156"/>
                <a:gd name="T65" fmla="*/ 11 h 173"/>
                <a:gd name="T66" fmla="*/ 68 w 156"/>
                <a:gd name="T67" fmla="*/ 11 h 173"/>
                <a:gd name="T68" fmla="*/ 48 w 156"/>
                <a:gd name="T69" fmla="*/ 23 h 173"/>
                <a:gd name="T70" fmla="*/ 34 w 156"/>
                <a:gd name="T71" fmla="*/ 40 h 173"/>
                <a:gd name="T72" fmla="*/ 28 w 156"/>
                <a:gd name="T73" fmla="*/ 65 h 173"/>
                <a:gd name="T74" fmla="*/ 25 w 156"/>
                <a:gd name="T75" fmla="*/ 8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6" h="173">
                  <a:moveTo>
                    <a:pt x="77" y="173"/>
                  </a:moveTo>
                  <a:lnTo>
                    <a:pt x="77" y="173"/>
                  </a:lnTo>
                  <a:lnTo>
                    <a:pt x="62" y="170"/>
                  </a:lnTo>
                  <a:lnTo>
                    <a:pt x="48" y="165"/>
                  </a:lnTo>
                  <a:lnTo>
                    <a:pt x="34" y="159"/>
                  </a:lnTo>
                  <a:lnTo>
                    <a:pt x="23" y="148"/>
                  </a:lnTo>
                  <a:lnTo>
                    <a:pt x="14" y="134"/>
                  </a:lnTo>
                  <a:lnTo>
                    <a:pt x="6" y="119"/>
                  </a:lnTo>
                  <a:lnTo>
                    <a:pt x="3" y="102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3" y="68"/>
                  </a:lnTo>
                  <a:lnTo>
                    <a:pt x="6" y="54"/>
                  </a:lnTo>
                  <a:lnTo>
                    <a:pt x="14" y="40"/>
                  </a:lnTo>
                  <a:lnTo>
                    <a:pt x="23" y="26"/>
                  </a:lnTo>
                  <a:lnTo>
                    <a:pt x="34" y="14"/>
                  </a:lnTo>
                  <a:lnTo>
                    <a:pt x="48" y="6"/>
                  </a:lnTo>
                  <a:lnTo>
                    <a:pt x="62" y="3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94" y="3"/>
                  </a:lnTo>
                  <a:lnTo>
                    <a:pt x="108" y="6"/>
                  </a:lnTo>
                  <a:lnTo>
                    <a:pt x="122" y="14"/>
                  </a:lnTo>
                  <a:lnTo>
                    <a:pt x="133" y="23"/>
                  </a:lnTo>
                  <a:lnTo>
                    <a:pt x="142" y="37"/>
                  </a:lnTo>
                  <a:lnTo>
                    <a:pt x="150" y="51"/>
                  </a:lnTo>
                  <a:lnTo>
                    <a:pt x="156" y="68"/>
                  </a:lnTo>
                  <a:lnTo>
                    <a:pt x="156" y="88"/>
                  </a:lnTo>
                  <a:lnTo>
                    <a:pt x="156" y="88"/>
                  </a:lnTo>
                  <a:lnTo>
                    <a:pt x="156" y="108"/>
                  </a:lnTo>
                  <a:lnTo>
                    <a:pt x="150" y="125"/>
                  </a:lnTo>
                  <a:lnTo>
                    <a:pt x="142" y="139"/>
                  </a:lnTo>
                  <a:lnTo>
                    <a:pt x="131" y="153"/>
                  </a:lnTo>
                  <a:lnTo>
                    <a:pt x="119" y="162"/>
                  </a:lnTo>
                  <a:lnTo>
                    <a:pt x="105" y="168"/>
                  </a:lnTo>
                  <a:lnTo>
                    <a:pt x="91" y="173"/>
                  </a:lnTo>
                  <a:lnTo>
                    <a:pt x="77" y="173"/>
                  </a:lnTo>
                  <a:lnTo>
                    <a:pt x="77" y="173"/>
                  </a:lnTo>
                  <a:close/>
                  <a:moveTo>
                    <a:pt x="25" y="82"/>
                  </a:moveTo>
                  <a:lnTo>
                    <a:pt x="25" y="82"/>
                  </a:lnTo>
                  <a:lnTo>
                    <a:pt x="28" y="102"/>
                  </a:lnTo>
                  <a:lnTo>
                    <a:pt x="31" y="119"/>
                  </a:lnTo>
                  <a:lnTo>
                    <a:pt x="37" y="131"/>
                  </a:lnTo>
                  <a:lnTo>
                    <a:pt x="43" y="142"/>
                  </a:lnTo>
                  <a:lnTo>
                    <a:pt x="51" y="151"/>
                  </a:lnTo>
                  <a:lnTo>
                    <a:pt x="60" y="156"/>
                  </a:lnTo>
                  <a:lnTo>
                    <a:pt x="71" y="159"/>
                  </a:lnTo>
                  <a:lnTo>
                    <a:pt x="79" y="162"/>
                  </a:lnTo>
                  <a:lnTo>
                    <a:pt x="79" y="162"/>
                  </a:lnTo>
                  <a:lnTo>
                    <a:pt x="91" y="159"/>
                  </a:lnTo>
                  <a:lnTo>
                    <a:pt x="102" y="156"/>
                  </a:lnTo>
                  <a:lnTo>
                    <a:pt x="111" y="151"/>
                  </a:lnTo>
                  <a:lnTo>
                    <a:pt x="116" y="142"/>
                  </a:lnTo>
                  <a:lnTo>
                    <a:pt x="122" y="131"/>
                  </a:lnTo>
                  <a:lnTo>
                    <a:pt x="128" y="119"/>
                  </a:lnTo>
                  <a:lnTo>
                    <a:pt x="131" y="105"/>
                  </a:lnTo>
                  <a:lnTo>
                    <a:pt x="131" y="88"/>
                  </a:lnTo>
                  <a:lnTo>
                    <a:pt x="131" y="88"/>
                  </a:lnTo>
                  <a:lnTo>
                    <a:pt x="131" y="71"/>
                  </a:lnTo>
                  <a:lnTo>
                    <a:pt x="128" y="57"/>
                  </a:lnTo>
                  <a:lnTo>
                    <a:pt x="122" y="43"/>
                  </a:lnTo>
                  <a:lnTo>
                    <a:pt x="116" y="31"/>
                  </a:lnTo>
                  <a:lnTo>
                    <a:pt x="111" y="23"/>
                  </a:lnTo>
                  <a:lnTo>
                    <a:pt x="102" y="17"/>
                  </a:lnTo>
                  <a:lnTo>
                    <a:pt x="91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68" y="11"/>
                  </a:lnTo>
                  <a:lnTo>
                    <a:pt x="57" y="14"/>
                  </a:lnTo>
                  <a:lnTo>
                    <a:pt x="48" y="23"/>
                  </a:lnTo>
                  <a:lnTo>
                    <a:pt x="40" y="28"/>
                  </a:lnTo>
                  <a:lnTo>
                    <a:pt x="34" y="40"/>
                  </a:lnTo>
                  <a:lnTo>
                    <a:pt x="31" y="51"/>
                  </a:lnTo>
                  <a:lnTo>
                    <a:pt x="28" y="65"/>
                  </a:lnTo>
                  <a:lnTo>
                    <a:pt x="25" y="82"/>
                  </a:lnTo>
                  <a:lnTo>
                    <a:pt x="25" y="8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375" name="Freeform 1727">
              <a:extLst>
                <a:ext uri="{FF2B5EF4-FFF2-40B4-BE49-F238E27FC236}">
                  <a16:creationId xmlns:a16="http://schemas.microsoft.com/office/drawing/2014/main" id="{9DB8771B-041E-7342-8AD3-0BE65ACB8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" y="2866"/>
              <a:ext cx="100" cy="167"/>
            </a:xfrm>
            <a:custGeom>
              <a:avLst/>
              <a:gdLst>
                <a:gd name="T0" fmla="*/ 37 w 100"/>
                <a:gd name="T1" fmla="*/ 167 h 167"/>
                <a:gd name="T2" fmla="*/ 0 w 100"/>
                <a:gd name="T3" fmla="*/ 167 h 167"/>
                <a:gd name="T4" fmla="*/ 0 w 100"/>
                <a:gd name="T5" fmla="*/ 167 h 167"/>
                <a:gd name="T6" fmla="*/ 6 w 100"/>
                <a:gd name="T7" fmla="*/ 165 h 167"/>
                <a:gd name="T8" fmla="*/ 6 w 100"/>
                <a:gd name="T9" fmla="*/ 156 h 167"/>
                <a:gd name="T10" fmla="*/ 6 w 100"/>
                <a:gd name="T11" fmla="*/ 11 h 167"/>
                <a:gd name="T12" fmla="*/ 6 w 100"/>
                <a:gd name="T13" fmla="*/ 11 h 167"/>
                <a:gd name="T14" fmla="*/ 6 w 100"/>
                <a:gd name="T15" fmla="*/ 3 h 167"/>
                <a:gd name="T16" fmla="*/ 0 w 100"/>
                <a:gd name="T17" fmla="*/ 0 h 167"/>
                <a:gd name="T18" fmla="*/ 100 w 100"/>
                <a:gd name="T19" fmla="*/ 0 h 167"/>
                <a:gd name="T20" fmla="*/ 100 w 100"/>
                <a:gd name="T21" fmla="*/ 23 h 167"/>
                <a:gd name="T22" fmla="*/ 100 w 100"/>
                <a:gd name="T23" fmla="*/ 23 h 167"/>
                <a:gd name="T24" fmla="*/ 91 w 100"/>
                <a:gd name="T25" fmla="*/ 14 h 167"/>
                <a:gd name="T26" fmla="*/ 77 w 100"/>
                <a:gd name="T27" fmla="*/ 11 h 167"/>
                <a:gd name="T28" fmla="*/ 77 w 100"/>
                <a:gd name="T29" fmla="*/ 11 h 167"/>
                <a:gd name="T30" fmla="*/ 31 w 100"/>
                <a:gd name="T31" fmla="*/ 11 h 167"/>
                <a:gd name="T32" fmla="*/ 31 w 100"/>
                <a:gd name="T33" fmla="*/ 68 h 167"/>
                <a:gd name="T34" fmla="*/ 71 w 100"/>
                <a:gd name="T35" fmla="*/ 68 h 167"/>
                <a:gd name="T36" fmla="*/ 71 w 100"/>
                <a:gd name="T37" fmla="*/ 68 h 167"/>
                <a:gd name="T38" fmla="*/ 77 w 100"/>
                <a:gd name="T39" fmla="*/ 65 h 167"/>
                <a:gd name="T40" fmla="*/ 80 w 100"/>
                <a:gd name="T41" fmla="*/ 62 h 167"/>
                <a:gd name="T42" fmla="*/ 80 w 100"/>
                <a:gd name="T43" fmla="*/ 88 h 167"/>
                <a:gd name="T44" fmla="*/ 80 w 100"/>
                <a:gd name="T45" fmla="*/ 88 h 167"/>
                <a:gd name="T46" fmla="*/ 77 w 100"/>
                <a:gd name="T47" fmla="*/ 82 h 167"/>
                <a:gd name="T48" fmla="*/ 71 w 100"/>
                <a:gd name="T49" fmla="*/ 82 h 167"/>
                <a:gd name="T50" fmla="*/ 31 w 100"/>
                <a:gd name="T51" fmla="*/ 82 h 167"/>
                <a:gd name="T52" fmla="*/ 31 w 100"/>
                <a:gd name="T53" fmla="*/ 156 h 167"/>
                <a:gd name="T54" fmla="*/ 31 w 100"/>
                <a:gd name="T55" fmla="*/ 156 h 167"/>
                <a:gd name="T56" fmla="*/ 31 w 100"/>
                <a:gd name="T57" fmla="*/ 165 h 167"/>
                <a:gd name="T58" fmla="*/ 37 w 100"/>
                <a:gd name="T59" fmla="*/ 167 h 167"/>
                <a:gd name="T60" fmla="*/ 37 w 100"/>
                <a:gd name="T61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0" h="167">
                  <a:moveTo>
                    <a:pt x="37" y="167"/>
                  </a:moveTo>
                  <a:lnTo>
                    <a:pt x="0" y="167"/>
                  </a:lnTo>
                  <a:lnTo>
                    <a:pt x="0" y="167"/>
                  </a:lnTo>
                  <a:lnTo>
                    <a:pt x="6" y="165"/>
                  </a:lnTo>
                  <a:lnTo>
                    <a:pt x="6" y="156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6" y="3"/>
                  </a:lnTo>
                  <a:lnTo>
                    <a:pt x="0" y="0"/>
                  </a:lnTo>
                  <a:lnTo>
                    <a:pt x="100" y="0"/>
                  </a:lnTo>
                  <a:lnTo>
                    <a:pt x="100" y="23"/>
                  </a:lnTo>
                  <a:lnTo>
                    <a:pt x="100" y="23"/>
                  </a:lnTo>
                  <a:lnTo>
                    <a:pt x="91" y="14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31" y="11"/>
                  </a:lnTo>
                  <a:lnTo>
                    <a:pt x="31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7" y="65"/>
                  </a:lnTo>
                  <a:lnTo>
                    <a:pt x="80" y="62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77" y="82"/>
                  </a:lnTo>
                  <a:lnTo>
                    <a:pt x="71" y="82"/>
                  </a:lnTo>
                  <a:lnTo>
                    <a:pt x="31" y="82"/>
                  </a:lnTo>
                  <a:lnTo>
                    <a:pt x="31" y="156"/>
                  </a:lnTo>
                  <a:lnTo>
                    <a:pt x="31" y="156"/>
                  </a:lnTo>
                  <a:lnTo>
                    <a:pt x="31" y="165"/>
                  </a:lnTo>
                  <a:lnTo>
                    <a:pt x="37" y="167"/>
                  </a:lnTo>
                  <a:lnTo>
                    <a:pt x="37" y="16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53836C8-3875-EA46-AF1C-33F2534221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159" y="5898547"/>
            <a:ext cx="2336244" cy="5911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47E6C9-7D97-D04D-A50D-9EB8C9B759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32040" y="5892636"/>
            <a:ext cx="2289882" cy="5962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8D1806-A097-0F47-A1C1-AEF2A9571D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8325" y="5892634"/>
            <a:ext cx="1281985" cy="59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A28F-63FA-5249-9411-C1D2C8941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12B96-243E-5A40-9C87-B7B9E5248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4322F-640C-4B44-A9B3-97725BB3B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45C61-2043-D24D-9F9D-67A6517E9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3B50F-23B1-0249-89D5-9EEB89F6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10DF0-132A-C54E-87D0-42FB424249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261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F526CB-9C66-AE4F-A04D-898FCFEB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78613" y="2"/>
            <a:ext cx="2106612" cy="6202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AEB4D-4446-7343-A118-C0275BF4F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58775" y="2"/>
            <a:ext cx="6167438" cy="62023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9EA77-18EC-854C-8BEE-78947661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6C956-7BEF-6144-A0A1-A22DC0CB6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9977C-5197-8642-903F-401B1D0F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74B6D-0A96-EF42-9AFA-DA1366DE27A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993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CB66-8C19-B841-BA18-4A5D7B98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FA474-9AAD-814E-8B65-A7EBBFB20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DE70B-85F5-9F44-8342-5D484DD8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5BDEF-A56A-A74C-9928-D9B150ED9DD5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6013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5A30-E58B-1A45-B7C2-E7F205D34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E5425-A362-314A-B080-1E39EEDE7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6" indent="0">
              <a:buNone/>
              <a:defRPr sz="2000"/>
            </a:lvl2pPr>
            <a:lvl3pPr marL="914411" indent="0">
              <a:buNone/>
              <a:defRPr sz="18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E09BB-523E-FA4C-93C9-979429C0F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35B17-8FCC-BB43-A722-FB488B33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27860-2BA3-9C4C-AB0B-D1719494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0BD93-447C-AA43-9F16-78B3BC3005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5959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675F-0E99-634F-8640-46ED354A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AF8B7-7D2F-8E4F-9E46-60039E176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76" y="1700213"/>
            <a:ext cx="4137025" cy="4502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3D80A-EB8E-AD42-AE26-C18A58F23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1" y="1700213"/>
            <a:ext cx="4137025" cy="45021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4307C-91D6-C546-B93E-240EEE9C9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E7577-1D7A-414F-A731-A52022C6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A8BC2-04DB-634A-93A0-F44CF6C9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FCD01-C9D2-1F41-82BA-9BECAFBB05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91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0859B-AA40-414A-85FA-A837B1507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93FE5-7ADD-7441-9F31-8B7A73860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F8F6A-5F11-F347-B903-DF8FC1C73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CAC1-A995-0840-9E43-B0EB00D39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C64477-54A4-FE4B-8AF3-3C27154C6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59E4F1-515C-2140-9634-E460F7B9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A81751-5322-7745-8B9B-6CD98DF62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5D4FF-8540-CA42-BCA9-5F260B3E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4B53E-6741-D945-AE85-BDDF4722F5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688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78E75-8B40-FF48-880B-D4B4696AA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6BF486-75E0-5C4D-807F-18327287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29775-1F57-D943-BC20-5FF0F595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26199-4F9D-E348-810B-92E6813D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D170F-ACFA-2342-8C2E-6CD2479C0D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817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3B9C14-00CD-294F-BB81-6382B545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EF342-6919-2940-9BB3-6F6F7FBA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AEFA8-5E40-0049-A695-164D045B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CBBC3-2AAE-2946-BDA0-8568E3816BF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1536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1A50-66AA-364E-A870-2C9BE0E6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6A0B5-5644-C04B-A3CC-BFADCEEC4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94209-A5C8-5042-B482-ED5FD6099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B010E-2C0B-9D4F-A852-FC1870AB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25BFC-EE94-8646-8868-0252178E6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8BCB7-9E54-4A43-B09B-42238BE0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0F78E-5B64-CE42-9329-26950C10CD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967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F40B6-4A84-9549-A423-A7BED80F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0C5C9-B0EB-5046-9672-1A2834E65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191F7-1E71-0A40-80AE-4C273CB3B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31893-9AB9-684A-AC01-1C16E9B2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E4025-08B9-B740-9ADC-3E0A40560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1E69B-1610-814A-9244-ABE631ADA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AE237-AE1C-D54E-9CD2-0554FAFBA0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58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007C9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>
            <a:extLst>
              <a:ext uri="{FF2B5EF4-FFF2-40B4-BE49-F238E27FC236}">
                <a16:creationId xmlns:a16="http://schemas.microsoft.com/office/drawing/2014/main" id="{2CF9AF2B-4A6A-D743-ACAC-3D8A6A1AB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0"/>
            <a:ext cx="84264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35EE020-F592-3345-9F88-247BE6FB2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700213"/>
            <a:ext cx="842645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5A29114-4C6B-A14A-846A-D5B3E61654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776" y="6308727"/>
            <a:ext cx="19050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3CE10AF9-E3A9-BF48-8011-4FAC4B21C7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8538" y="6308727"/>
            <a:ext cx="4608512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04EE9117-35F3-054B-B9A2-BD34BC58CB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1" y="6308727"/>
            <a:ext cx="19081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166C4132-ABA6-6C42-B0D2-7553A3993D7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anose="020B0602030504020204" pitchFamily="34" charset="77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anose="020B0602030504020204" pitchFamily="34" charset="77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anose="020B0602030504020204" pitchFamily="34" charset="77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anose="020B0602030504020204" pitchFamily="34" charset="77"/>
          <a:ea typeface="ＭＳ Ｐゴシック" panose="020B0600070205080204" pitchFamily="34" charset="-128"/>
        </a:defRPr>
      </a:lvl5pPr>
      <a:lvl6pPr marL="457206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anose="020B0602030504020204" pitchFamily="34" charset="77"/>
          <a:ea typeface="ＭＳ Ｐゴシック" panose="020B0600070205080204" pitchFamily="34" charset="-128"/>
        </a:defRPr>
      </a:lvl6pPr>
      <a:lvl7pPr marL="914411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anose="020B0602030504020204" pitchFamily="34" charset="77"/>
          <a:ea typeface="ＭＳ Ｐゴシック" panose="020B0600070205080204" pitchFamily="34" charset="-128"/>
        </a:defRPr>
      </a:lvl7pPr>
      <a:lvl8pPr marL="1371617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anose="020B0602030504020204" pitchFamily="34" charset="77"/>
          <a:ea typeface="ＭＳ Ｐゴシック" panose="020B0600070205080204" pitchFamily="34" charset="-128"/>
        </a:defRPr>
      </a:lvl8pPr>
      <a:lvl9pPr marL="1828823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" panose="020B0602030504020204" pitchFamily="34" charset="77"/>
          <a:ea typeface="ＭＳ Ｐゴシック" panose="020B0600070205080204" pitchFamily="34" charset="-128"/>
        </a:defRPr>
      </a:lvl9pPr>
    </p:titleStyle>
    <p:bodyStyle>
      <a:lvl1pPr marL="271467" indent="-271467" algn="l" rtl="0" fontAlgn="base">
        <a:spcBef>
          <a:spcPct val="7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09635" indent="-35878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16" indent="-268291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Symbol" pitchFamily="2" charset="2"/>
        <a:buChar char="·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04996" indent="-268291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677" indent="-268291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1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www.google.com/search?rlz=1C1GCEA_enGB866GB871&amp;sxsrf=ALeKk01gViU44RsuSX1FetBvRtcBs64LVw:1592502200587&amp;q=how+to+pronounce+maturity&amp;stick=H4sIAAAAAAAAAOMIfcRoxS3w8sc9YSnDSWtOXmPU5uINKMrPK81LzkwsyczPExLhYglJLcoV4pHi4uLITSwpLcosqbRiUWJKzeNZxCqZkV-uUJKvUADUkw_UlKoAUwIAIVMbYVsAAAA&amp;pron_lang=en&amp;pron_country=gb&amp;sa=X&amp;ved=2ahUKEwiZ8OD_9IvqAhXMMMAKHUjDAC8Q3eEDMAB6BAgIEA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58194BE-87D7-FA44-9146-BA70B1A889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8775" y="1268761"/>
            <a:ext cx="8389690" cy="1332148"/>
          </a:xfrm>
        </p:spPr>
        <p:txBody>
          <a:bodyPr/>
          <a:lstStyle/>
          <a:p>
            <a:pPr hangingPunct="0">
              <a:lnSpc>
                <a:spcPct val="120000"/>
              </a:lnSpc>
            </a:pPr>
            <a:r>
              <a:rPr lang="en-US" sz="2800" b="1" dirty="0"/>
              <a:t>Mapping a Trusted Path to VGI</a:t>
            </a:r>
            <a:endParaRPr lang="en-GB" sz="2800" b="1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C3FE620-2894-284B-B891-C680F7BDD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6" y="4550523"/>
            <a:ext cx="1404154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45000"/>
              </a:spcAft>
              <a:buClr>
                <a:schemeClr val="tx2"/>
              </a:buClr>
              <a:buFont typeface="Wingdings" pitchFamily="2" charset="2"/>
              <a:buNone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9625" indent="-358775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Symbol" pitchFamily="2" charset="2"/>
              <a:buChar char="·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400" dirty="0"/>
              <a:t>Stefano </a:t>
            </a:r>
            <a:r>
              <a:rPr lang="en-GB" altLang="en-US" sz="1400" dirty="0" err="1"/>
              <a:t>Cavazzi</a:t>
            </a:r>
            <a:endParaRPr lang="en-GB" altLang="en-US" sz="1100" dirty="0"/>
          </a:p>
          <a:p>
            <a:pPr eaLnBrk="1" hangingPunct="1"/>
            <a:r>
              <a:rPr lang="en-GB" altLang="en-US" sz="1100" dirty="0"/>
              <a:t>Ordnance Survey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3286AF5-DAB0-1746-BB87-D855F7C35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388" y="4550523"/>
            <a:ext cx="1908212" cy="85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45000"/>
              </a:spcAft>
              <a:buClr>
                <a:schemeClr val="tx2"/>
              </a:buClr>
              <a:buFont typeface="Wingdings" pitchFamily="2" charset="2"/>
              <a:buNone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9625" indent="-358775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Symbol" pitchFamily="2" charset="2"/>
              <a:buChar char="·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400" dirty="0"/>
              <a:t>David Martin</a:t>
            </a:r>
          </a:p>
          <a:p>
            <a:pPr eaLnBrk="1" hangingPunct="1"/>
            <a:r>
              <a:rPr lang="en-GB" altLang="en-US" sz="1000" dirty="0"/>
              <a:t>University of Southampton</a:t>
            </a:r>
          </a:p>
          <a:p>
            <a:pPr eaLnBrk="1" hangingPunct="1"/>
            <a:r>
              <a:rPr lang="en-GB" altLang="en-US" sz="1000" dirty="0"/>
              <a:t>Geography and Environment</a:t>
            </a:r>
          </a:p>
          <a:p>
            <a:pPr eaLnBrk="1" hangingPunct="1"/>
            <a:endParaRPr lang="en-GB" altLang="en-US" sz="11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E1CBAC7-D33B-374F-A0CF-15C350DA2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6" y="4550524"/>
            <a:ext cx="1692187" cy="6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45000"/>
              </a:spcAft>
              <a:buClr>
                <a:schemeClr val="tx2"/>
              </a:buClr>
              <a:buFont typeface="Wingdings" pitchFamily="2" charset="2"/>
              <a:buNone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9625" indent="-358775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Symbol" pitchFamily="2" charset="2"/>
              <a:buChar char="·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400" dirty="0"/>
              <a:t>Adriane Chapman</a:t>
            </a:r>
          </a:p>
          <a:p>
            <a:pPr eaLnBrk="1" hangingPunct="1"/>
            <a:r>
              <a:rPr lang="en-GB" altLang="en-US" sz="1000" dirty="0"/>
              <a:t>University of Southampton</a:t>
            </a:r>
            <a:endParaRPr lang="en-GB" altLang="en-US" sz="800" dirty="0"/>
          </a:p>
          <a:p>
            <a:pPr eaLnBrk="1" hangingPunct="1"/>
            <a:r>
              <a:rPr lang="en-GB" altLang="en-US" sz="1000" dirty="0"/>
              <a:t>WAIS Group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A19451B-C977-4D4B-B637-39FBE3779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04" y="2714262"/>
            <a:ext cx="3564824" cy="121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45000"/>
              </a:spcAft>
              <a:buClr>
                <a:schemeClr val="tx2"/>
              </a:buClr>
              <a:buFont typeface="Wingdings" pitchFamily="2" charset="2"/>
              <a:buNone/>
              <a:defRPr sz="3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09625" indent="-358775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Symbol" pitchFamily="2" charset="2"/>
              <a:buChar char="·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268288" algn="l" rtl="0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n-US" sz="1600" b="1" dirty="0"/>
              <a:t>Bernard Roper</a:t>
            </a:r>
          </a:p>
          <a:p>
            <a:pPr eaLnBrk="1" hangingPunct="1"/>
            <a:r>
              <a:rPr lang="en-GB" altLang="en-US" sz="1600" dirty="0" err="1"/>
              <a:t>b.a.roper@soton.ac.uk</a:t>
            </a:r>
            <a:endParaRPr lang="en-GB" altLang="en-US" sz="1600" dirty="0"/>
          </a:p>
          <a:p>
            <a:pPr eaLnBrk="1" hangingPunct="1"/>
            <a:r>
              <a:rPr lang="en-GB" altLang="en-US" sz="1600" dirty="0"/>
              <a:t>University of Southampton</a:t>
            </a:r>
          </a:p>
          <a:p>
            <a:pPr eaLnBrk="1" hangingPunct="1"/>
            <a:r>
              <a:rPr lang="en-GB" altLang="en-US" sz="1600" dirty="0"/>
              <a:t>WAIS Group</a:t>
            </a:r>
          </a:p>
        </p:txBody>
      </p:sp>
    </p:spTree>
    <p:custDataLst>
      <p:tags r:id="rId1"/>
    </p:custDataLst>
  </p:cSld>
  <p:clrMapOvr>
    <a:masterClrMapping/>
  </p:clrMapOvr>
  <p:transition advTm="24102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4A2DA-19AF-E545-AD31-351B662A3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0"/>
            <a:ext cx="8426450" cy="872716"/>
          </a:xfrm>
        </p:spPr>
        <p:txBody>
          <a:bodyPr/>
          <a:lstStyle/>
          <a:p>
            <a:r>
              <a:rPr lang="en-US" sz="2000" dirty="0"/>
              <a:t>Mapping a Trusted Path to VGI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1C84-2F53-6C4C-A64F-8ABCE3BF9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7051" y="6308726"/>
            <a:ext cx="1908175" cy="180975"/>
          </a:xfrm>
        </p:spPr>
        <p:txBody>
          <a:bodyPr/>
          <a:lstStyle/>
          <a:p>
            <a:fld id="{F145BDEF-A56A-A74C-9928-D9B150ED9DD5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C5F846-4DB2-AD4C-89CF-E6512C5F4CD0}"/>
              </a:ext>
            </a:extLst>
          </p:cNvPr>
          <p:cNvSpPr txBox="1"/>
          <p:nvPr/>
        </p:nvSpPr>
        <p:spPr>
          <a:xfrm>
            <a:off x="2487272" y="1808820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181AD-1742-4D55-B4FC-04CF3D064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59" y="1074027"/>
            <a:ext cx="6051648" cy="3736907"/>
          </a:xfrm>
          <a:prstGeom prst="rect">
            <a:avLst/>
          </a:prstGeom>
        </p:spPr>
      </p:pic>
      <p:pic>
        <p:nvPicPr>
          <p:cNvPr id="1028" name="Picture 4" descr="alt text">
            <a:extLst>
              <a:ext uri="{FF2B5EF4-FFF2-40B4-BE49-F238E27FC236}">
                <a16:creationId xmlns:a16="http://schemas.microsoft.com/office/drawing/2014/main" id="{366EE8AF-C4A4-44E1-BE1C-24A4FA9F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07" y="2568250"/>
            <a:ext cx="4500197" cy="269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EBD1E2-215E-814C-91F6-96CC8B04BE2B}"/>
              </a:ext>
            </a:extLst>
          </p:cNvPr>
          <p:cNvSpPr txBox="1"/>
          <p:nvPr/>
        </p:nvSpPr>
        <p:spPr>
          <a:xfrm>
            <a:off x="358775" y="5012246"/>
            <a:ext cx="3279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2">
                    <a:lumMod val="90000"/>
                  </a:schemeClr>
                </a:solidFill>
              </a:rPr>
              <a:t>OpenStreetMap is the most extensive geographic dataset ever made, but can you trust it?</a:t>
            </a:r>
          </a:p>
        </p:txBody>
      </p:sp>
    </p:spTree>
    <p:extLst>
      <p:ext uri="{BB962C8B-B14F-4D97-AF65-F5344CB8AC3E}">
        <p14:creationId xmlns:p14="http://schemas.microsoft.com/office/powerpoint/2010/main" val="126231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05"/>
    </mc:Choice>
    <mc:Fallback>
      <p:transition spd="slow" advTm="7350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1C84-2F53-6C4C-A64F-8ABCE3BF9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7051" y="6308726"/>
            <a:ext cx="1908175" cy="180975"/>
          </a:xfrm>
        </p:spPr>
        <p:txBody>
          <a:bodyPr/>
          <a:lstStyle/>
          <a:p>
            <a:fld id="{F145BDEF-A56A-A74C-9928-D9B150ED9DD5}" type="slidenum">
              <a:rPr lang="en-GB" altLang="en-US" smtClean="0"/>
              <a:pPr/>
              <a:t>3</a:t>
            </a:fld>
            <a:endParaRPr lang="en-GB" altLang="en-US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EC34120-9E4E-435F-8B35-C6F1CD444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512" y="368660"/>
            <a:ext cx="3026829" cy="16004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11" fontAlgn="t"/>
            <a:r>
              <a:rPr lang="en-US" altLang="en-US" sz="3600" dirty="0">
                <a:solidFill>
                  <a:schemeClr val="tx2"/>
                </a:solidFill>
                <a:latin typeface="Times" pitchFamily="2" charset="0"/>
              </a:rPr>
              <a:t>maturity</a:t>
            </a:r>
            <a:endParaRPr lang="en-US" altLang="en-US" sz="1000" dirty="0">
              <a:solidFill>
                <a:schemeClr val="tx2"/>
              </a:solidFill>
              <a:latin typeface="Times" pitchFamily="2" charset="0"/>
            </a:endParaRPr>
          </a:p>
          <a:p>
            <a:pPr defTabSz="914411"/>
            <a:r>
              <a:rPr lang="en-US" altLang="en-US" sz="1400" dirty="0">
                <a:solidFill>
                  <a:schemeClr val="tx2"/>
                </a:solidFill>
                <a:latin typeface="Times" pitchFamily="2" charset="0"/>
              </a:rPr>
              <a:t>/</a:t>
            </a:r>
            <a:r>
              <a:rPr lang="en-US" altLang="en-US" sz="1400" dirty="0" err="1">
                <a:solidFill>
                  <a:schemeClr val="tx2"/>
                </a:solidFill>
                <a:latin typeface="Times" pitchFamily="2" charset="0"/>
              </a:rPr>
              <a:t>məˈtʃʊərəti</a:t>
            </a:r>
            <a:r>
              <a:rPr lang="en-US" altLang="en-US" sz="1400" dirty="0">
                <a:solidFill>
                  <a:schemeClr val="tx2"/>
                </a:solidFill>
                <a:latin typeface="Times" pitchFamily="2" charset="0"/>
              </a:rPr>
              <a:t>/</a:t>
            </a:r>
            <a:endParaRPr lang="en-US" altLang="en-US" sz="1000" dirty="0">
              <a:solidFill>
                <a:schemeClr val="tx2"/>
              </a:solidFill>
              <a:latin typeface="Times" pitchFamily="2" charset="0"/>
            </a:endParaRPr>
          </a:p>
          <a:p>
            <a:pPr defTabSz="914411">
              <a:lnSpc>
                <a:spcPct val="150000"/>
              </a:lnSpc>
            </a:pPr>
            <a:r>
              <a:rPr lang="en-US" altLang="en-US" sz="1400" i="1" dirty="0">
                <a:solidFill>
                  <a:schemeClr val="tx2"/>
                </a:solidFill>
                <a:latin typeface="Times" pitchFamily="2" charset="0"/>
              </a:rPr>
              <a:t>Noun</a:t>
            </a:r>
            <a:endParaRPr lang="en-US" altLang="en-US" sz="1400" dirty="0">
              <a:solidFill>
                <a:schemeClr val="tx2"/>
              </a:solidFill>
              <a:latin typeface="Times" pitchFamily="2" charset="0"/>
            </a:endParaRPr>
          </a:p>
          <a:p>
            <a:pPr defTabSz="914411"/>
            <a:r>
              <a:rPr lang="en-US" altLang="en-US" sz="1100" b="1" dirty="0">
                <a:solidFill>
                  <a:schemeClr val="tx2"/>
                </a:solidFill>
                <a:latin typeface="Times" pitchFamily="2" charset="0"/>
              </a:rPr>
              <a:t>An advanced stable state in which the only reason for editing is to reflect real-world change.</a:t>
            </a:r>
            <a:endParaRPr lang="en-US" altLang="en-US" sz="1100" b="1" dirty="0">
              <a:solidFill>
                <a:srgbClr val="222222"/>
              </a:solidFill>
              <a:latin typeface="Times" pitchFamily="2" charset="0"/>
            </a:endParaRPr>
          </a:p>
          <a:p>
            <a:pPr defTabSz="914411"/>
            <a:endParaRPr lang="en-US" altLang="en-US" sz="1100" dirty="0"/>
          </a:p>
        </p:txBody>
      </p:sp>
      <p:sp>
        <p:nvSpPr>
          <p:cNvPr id="14" name="AutoShape 2">
            <a:hlinkClick r:id="rId2"/>
            <a:extLst>
              <a:ext uri="{FF2B5EF4-FFF2-40B4-BE49-F238E27FC236}">
                <a16:creationId xmlns:a16="http://schemas.microsoft.com/office/drawing/2014/main" id="{5CAA7AEE-FAC2-4995-85C8-B3C6AD3CF8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1600" y="283703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60F84-4CF0-8B49-8674-0C7A66650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85" y="2472001"/>
            <a:ext cx="4573265" cy="34616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C6DCF-7EE2-7F41-9EDB-F1BB7787E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100" y="738976"/>
            <a:ext cx="4573265" cy="34616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49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05"/>
    </mc:Choice>
    <mc:Fallback>
      <p:transition spd="slow" advTm="5260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A6074-04CE-AA46-A532-C937C26F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BDEF-A56A-A74C-9928-D9B150ED9DD5}" type="slidenum">
              <a:rPr lang="en-GB" altLang="en-US" smtClean="0"/>
              <a:pPr/>
              <a:t>4</a:t>
            </a:fld>
            <a:endParaRPr lang="en-GB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ED56C-D347-8641-A070-5C68CBADDF7C}"/>
              </a:ext>
            </a:extLst>
          </p:cNvPr>
          <p:cNvSpPr/>
          <p:nvPr/>
        </p:nvSpPr>
        <p:spPr>
          <a:xfrm>
            <a:off x="179513" y="368298"/>
            <a:ext cx="8712967" cy="5797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Linus’s Law Maturity</a:t>
            </a:r>
          </a:p>
          <a:p>
            <a:pPr algn="l"/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A measure of how many people have “seen” a feature. It is </a:t>
            </a:r>
            <a:r>
              <a:rPr lang="en-US" sz="1000" dirty="0" err="1">
                <a:solidFill>
                  <a:schemeClr val="tx2">
                    <a:lumMod val="90000"/>
                  </a:schemeClr>
                </a:solidFill>
              </a:rPr>
              <a:t>characterised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 by the open source maxim, “many eyes make bugs shallow”</a:t>
            </a:r>
          </a:p>
          <a:p>
            <a:pPr algn="l"/>
            <a:endParaRPr lang="en-US" sz="1000" dirty="0">
              <a:solidFill>
                <a:schemeClr val="tx2">
                  <a:lumMod val="90000"/>
                </a:schemeClr>
              </a:solidFill>
            </a:endParaRPr>
          </a:p>
          <a:p>
            <a:pPr marL="171452" indent="-171452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/>
                </a:solidFill>
              </a:rPr>
              <a:t>Edit Count: 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Number of versions of an OSM data primitive within a grid cell </a:t>
            </a:r>
            <a:r>
              <a:rPr lang="en-US" sz="1000" dirty="0" err="1">
                <a:solidFill>
                  <a:schemeClr val="tx2">
                    <a:lumMod val="90000"/>
                  </a:schemeClr>
                </a:solidFill>
              </a:rPr>
              <a:t>normalised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 by the number of primitives </a:t>
            </a:r>
            <a:br>
              <a:rPr lang="en-US" sz="1000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sz="1000" i="1" dirty="0">
                <a:solidFill>
                  <a:schemeClr val="tx1"/>
                </a:solidFill>
              </a:rPr>
              <a:t>Editor Count</a:t>
            </a:r>
            <a:r>
              <a:rPr lang="en-US" sz="1000" dirty="0">
                <a:solidFill>
                  <a:schemeClr val="tx1"/>
                </a:solidFill>
              </a:rPr>
              <a:t>: 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The number of </a:t>
            </a:r>
            <a:r>
              <a:rPr lang="en-US" sz="1000" dirty="0" err="1">
                <a:solidFill>
                  <a:schemeClr val="tx2">
                    <a:lumMod val="90000"/>
                  </a:schemeClr>
                </a:solidFill>
              </a:rPr>
              <a:t>prov:Agents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 who influenced data within the cell. </a:t>
            </a:r>
          </a:p>
          <a:p>
            <a:pPr marL="171452" indent="-171452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/>
                </a:solidFill>
              </a:rPr>
              <a:t>Average editors per feature</a:t>
            </a:r>
            <a:r>
              <a:rPr lang="en-US" sz="1000" dirty="0">
                <a:solidFill>
                  <a:schemeClr val="tx1"/>
                </a:solidFill>
              </a:rPr>
              <a:t>:  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the number of agents who have edited any version of the feature or any child features of that feature divided by the number of features in the cell. </a:t>
            </a:r>
          </a:p>
          <a:p>
            <a:pPr marL="171452" indent="-171452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/>
                </a:solidFill>
              </a:rPr>
              <a:t>Average edits per feature</a:t>
            </a:r>
            <a:r>
              <a:rPr lang="en-US" sz="1000" dirty="0">
                <a:solidFill>
                  <a:schemeClr val="tx1"/>
                </a:solidFill>
              </a:rPr>
              <a:t>: 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the number of feature versions divided by the number of features.</a:t>
            </a:r>
          </a:p>
          <a:p>
            <a:pPr algn="l"/>
            <a:endParaRPr lang="en-US" sz="1000" dirty="0">
              <a:solidFill>
                <a:schemeClr val="tx2">
                  <a:lumMod val="90000"/>
                </a:schemeClr>
              </a:solidFill>
            </a:endParaRPr>
          </a:p>
          <a:p>
            <a:pPr algn="l"/>
            <a:r>
              <a:rPr lang="en-US" sz="1000" b="1" dirty="0">
                <a:solidFill>
                  <a:schemeClr val="tx1"/>
                </a:solidFill>
              </a:rPr>
              <a:t>Currency</a:t>
            </a:r>
          </a:p>
          <a:p>
            <a:pPr algn="l"/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A measure of how recently editing activity has taken place, and how “up to date” data is. </a:t>
            </a:r>
          </a:p>
          <a:p>
            <a:pPr algn="l"/>
            <a:endParaRPr lang="en-US" sz="1000" dirty="0">
              <a:solidFill>
                <a:schemeClr val="tx2">
                  <a:lumMod val="90000"/>
                </a:schemeClr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/>
                </a:solidFill>
              </a:rPr>
              <a:t>Days since last update: 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The difference between the timestamp of the most recent version of a data primitive within the cell, and now.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/>
                </a:solidFill>
              </a:rPr>
              <a:t>Average days since Last Update: 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The average difference between the timestamp of the most recent version of all primitives within the cell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/>
                </a:solidFill>
              </a:rPr>
              <a:t>New Edits: 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the number of edit versions within a cell with timestamps within one months of the download date High values indicate high maturity</a:t>
            </a:r>
          </a:p>
          <a:p>
            <a:pPr algn="l"/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 </a:t>
            </a:r>
          </a:p>
          <a:p>
            <a:pPr algn="l"/>
            <a:r>
              <a:rPr lang="en-US" sz="1000" b="1" dirty="0">
                <a:solidFill>
                  <a:schemeClr val="tx1"/>
                </a:solidFill>
              </a:rPr>
              <a:t>Life-cycle Maturity</a:t>
            </a:r>
          </a:p>
          <a:p>
            <a:pPr algn="l"/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Changes in edit frequency over the life-cycle of data have been studied in Wikipedia and OSM, where the most mature data has a stable phase after a period of more intense activity.</a:t>
            </a:r>
          </a:p>
          <a:p>
            <a:pPr algn="l"/>
            <a:endParaRPr lang="en-US" sz="1000" dirty="0">
              <a:solidFill>
                <a:schemeClr val="tx2">
                  <a:lumMod val="90000"/>
                </a:schemeClr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/>
                </a:solidFill>
              </a:rPr>
              <a:t>Life-Cycle Edits:  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The number of edits that occurred in the last 20% of an artefact’s lifetime divided by the total edits. </a:t>
            </a:r>
          </a:p>
          <a:p>
            <a:pPr algn="l"/>
            <a:endParaRPr lang="en-US" sz="1000" dirty="0">
              <a:solidFill>
                <a:schemeClr val="tx2">
                  <a:lumMod val="90000"/>
                </a:schemeClr>
              </a:solidFill>
            </a:endParaRPr>
          </a:p>
          <a:p>
            <a:pPr algn="l"/>
            <a:r>
              <a:rPr lang="en-US" sz="1000" b="1" dirty="0">
                <a:solidFill>
                  <a:schemeClr val="tx1"/>
                </a:solidFill>
              </a:rPr>
              <a:t>Volatility </a:t>
            </a:r>
          </a:p>
          <a:p>
            <a:pPr algn="l"/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A measure of the rate at which edits are retained. It is calculated by counting the number of tags which are changed and then reverted to their previous state. A tag revert is defined as a tag (a feature attribute) is edited and then returned to its previous state in a subsequent edit.</a:t>
            </a:r>
          </a:p>
          <a:p>
            <a:pPr algn="l"/>
            <a:endParaRPr lang="en-US" sz="1000" dirty="0">
              <a:solidFill>
                <a:schemeClr val="tx2">
                  <a:lumMod val="90000"/>
                </a:schemeClr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/>
                </a:solidFill>
              </a:rPr>
              <a:t>Tag Revert Count: </a:t>
            </a:r>
            <a:r>
              <a:rPr lang="en-US" sz="1000" i="1" dirty="0">
                <a:solidFill>
                  <a:schemeClr val="tx2">
                    <a:lumMod val="90000"/>
                  </a:schemeClr>
                </a:solidFill>
              </a:rPr>
              <a:t>T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he number of tag reverts in a cell.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/>
                </a:solidFill>
              </a:rPr>
              <a:t>Revert Rate: 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the average number of tag reverts per feature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/>
                </a:solidFill>
              </a:rPr>
              <a:t>Transient Edit ratio 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derived from the number of edits to tags reverted to their previous state within one month </a:t>
            </a:r>
          </a:p>
          <a:p>
            <a:pPr algn="l"/>
            <a:endParaRPr lang="en-US" sz="1000" dirty="0">
              <a:solidFill>
                <a:schemeClr val="tx2">
                  <a:lumMod val="90000"/>
                </a:schemeClr>
              </a:solidFill>
            </a:endParaRPr>
          </a:p>
          <a:p>
            <a:pPr algn="l"/>
            <a:r>
              <a:rPr lang="en-US" sz="1000" b="1" dirty="0">
                <a:solidFill>
                  <a:schemeClr val="tx1"/>
                </a:solidFill>
              </a:rPr>
              <a:t>Maintenance Edit Ratio</a:t>
            </a:r>
          </a:p>
          <a:p>
            <a:pPr algn="l"/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A maintenance edit is defined as any edit to data that occurs after its creation, i.e. resulting in a version number greater than 1..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chemeClr val="tx1"/>
                </a:solidFill>
              </a:rPr>
              <a:t>Maintenance ratio: </a:t>
            </a:r>
            <a:r>
              <a:rPr lang="en-US" sz="1000" dirty="0">
                <a:solidFill>
                  <a:schemeClr val="tx2">
                    <a:lumMod val="90000"/>
                  </a:schemeClr>
                </a:solidFill>
              </a:rPr>
              <a:t>the number of Maintenance Edits in a cell divided by the number of Creation Edits in that cell.</a:t>
            </a:r>
          </a:p>
        </p:txBody>
      </p:sp>
    </p:spTree>
    <p:extLst>
      <p:ext uri="{BB962C8B-B14F-4D97-AF65-F5344CB8AC3E}">
        <p14:creationId xmlns:p14="http://schemas.microsoft.com/office/powerpoint/2010/main" val="274824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1C84-2F53-6C4C-A64F-8ABCE3BF9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7051" y="6308726"/>
            <a:ext cx="1908175" cy="180975"/>
          </a:xfrm>
        </p:spPr>
        <p:txBody>
          <a:bodyPr/>
          <a:lstStyle/>
          <a:p>
            <a:fld id="{F145BDEF-A56A-A74C-9928-D9B150ED9DD5}" type="slidenum">
              <a:rPr lang="en-GB" altLang="en-US" smtClean="0"/>
              <a:pPr/>
              <a:t>5</a:t>
            </a:fld>
            <a:endParaRPr lang="en-GB" alt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A87396-2BCF-449D-91E1-46016692D39B}"/>
              </a:ext>
            </a:extLst>
          </p:cNvPr>
          <p:cNvGrpSpPr/>
          <p:nvPr/>
        </p:nvGrpSpPr>
        <p:grpSpPr>
          <a:xfrm>
            <a:off x="251520" y="273720"/>
            <a:ext cx="3120356" cy="3155280"/>
            <a:chOff x="2519772" y="1052736"/>
            <a:chExt cx="3529149" cy="356864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A2D4D4-F7EE-544A-A587-B9EC8B6EE32A}"/>
                </a:ext>
              </a:extLst>
            </p:cNvPr>
            <p:cNvSpPr txBox="1"/>
            <p:nvPr/>
          </p:nvSpPr>
          <p:spPr>
            <a:xfrm>
              <a:off x="2519772" y="1052736"/>
              <a:ext cx="3529149" cy="29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OSM XML History data</a:t>
              </a: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929B9C4B-54B0-4500-855D-B06A409BF3A4}"/>
                </a:ext>
              </a:extLst>
            </p:cNvPr>
            <p:cNvSpPr/>
            <p:nvPr/>
          </p:nvSpPr>
          <p:spPr bwMode="auto">
            <a:xfrm>
              <a:off x="3337697" y="1412161"/>
              <a:ext cx="1893298" cy="679454"/>
            </a:xfrm>
            <a:prstGeom prst="downArrow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914411"/>
              <a:r>
                <a:rPr lang="en-GB" sz="1400" b="1" dirty="0">
                  <a:ln w="22225">
                    <a:noFill/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XSLT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7B856D-7001-49FE-A72C-7B60EEB6BEB8}"/>
                </a:ext>
              </a:extLst>
            </p:cNvPr>
            <p:cNvSpPr/>
            <p:nvPr/>
          </p:nvSpPr>
          <p:spPr>
            <a:xfrm>
              <a:off x="3493104" y="2143263"/>
              <a:ext cx="1527414" cy="297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l"/>
              <a:r>
                <a:rPr lang="en-US" sz="1400" dirty="0">
                  <a:solidFill>
                    <a:srgbClr val="CCE5E9"/>
                  </a:solidFill>
                </a:rPr>
                <a:t>RDF/XML triples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364B50-CFE0-412C-BF92-357AD95F8AC0}"/>
                </a:ext>
              </a:extLst>
            </p:cNvPr>
            <p:cNvSpPr/>
            <p:nvPr/>
          </p:nvSpPr>
          <p:spPr>
            <a:xfrm>
              <a:off x="2988959" y="3233790"/>
              <a:ext cx="2500615" cy="297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2"/>
                  </a:solidFill>
                </a:rPr>
                <a:t>Geographic VGI provenance</a:t>
              </a: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8482DC06-F5F7-415D-A776-83EA9E7E7330}"/>
                </a:ext>
              </a:extLst>
            </p:cNvPr>
            <p:cNvSpPr/>
            <p:nvPr/>
          </p:nvSpPr>
          <p:spPr bwMode="auto">
            <a:xfrm>
              <a:off x="3337697" y="2502688"/>
              <a:ext cx="1893298" cy="679454"/>
            </a:xfrm>
            <a:prstGeom prst="downArrow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914411"/>
              <a:r>
                <a:rPr lang="en-GB" sz="800" b="1" dirty="0" err="1">
                  <a:ln w="22225">
                    <a:noFill/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GeoSPARQL</a:t>
              </a:r>
              <a:endParaRPr lang="en-GB" sz="8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7D2D7AE3-7399-4639-8683-17E388148E73}"/>
                </a:ext>
              </a:extLst>
            </p:cNvPr>
            <p:cNvSpPr/>
            <p:nvPr/>
          </p:nvSpPr>
          <p:spPr bwMode="auto">
            <a:xfrm>
              <a:off x="3337697" y="3593215"/>
              <a:ext cx="1893298" cy="679454"/>
            </a:xfrm>
            <a:prstGeom prst="downArrow">
              <a:avLst/>
            </a:prstGeom>
            <a:solidFill>
              <a:schemeClr val="bg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ctr" anchorCtr="0" compatLnSpc="1">
              <a:prstTxWarp prst="textNoShape">
                <a:avLst/>
              </a:prstTxWarp>
            </a:bodyPr>
            <a:lstStyle/>
            <a:p>
              <a:pPr defTabSz="914411"/>
              <a:r>
                <a:rPr lang="en-GB" sz="1200" b="1" dirty="0">
                  <a:ln w="22225">
                    <a:noFill/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SPARQL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7A8C65-FAD8-48EB-B32E-23DB859BD782}"/>
                </a:ext>
              </a:extLst>
            </p:cNvPr>
            <p:cNvSpPr/>
            <p:nvPr/>
          </p:nvSpPr>
          <p:spPr>
            <a:xfrm>
              <a:off x="2642711" y="4324319"/>
              <a:ext cx="3283271" cy="2970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Maturity Values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148764B-E7D1-E04A-A777-9D16A3EE2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733" y="273720"/>
            <a:ext cx="2761897" cy="2802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EBDD922-4102-E446-B147-671F55F8ACF5}"/>
              </a:ext>
            </a:extLst>
          </p:cNvPr>
          <p:cNvGrpSpPr/>
          <p:nvPr/>
        </p:nvGrpSpPr>
        <p:grpSpPr>
          <a:xfrm>
            <a:off x="274846" y="3753036"/>
            <a:ext cx="7224648" cy="2841443"/>
            <a:chOff x="274846" y="3753036"/>
            <a:chExt cx="7224648" cy="28414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E7F045-ED5B-5643-ACA1-D6AFCEA09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219" y="3753036"/>
              <a:ext cx="7139275" cy="26072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C9DBE7-325B-3541-A01A-A2838348901D}"/>
                </a:ext>
              </a:extLst>
            </p:cNvPr>
            <p:cNvSpPr txBox="1"/>
            <p:nvPr/>
          </p:nvSpPr>
          <p:spPr>
            <a:xfrm>
              <a:off x="274846" y="6332869"/>
              <a:ext cx="5976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>
                  <a:solidFill>
                    <a:schemeClr val="tx2"/>
                  </a:solidFill>
                </a:rPr>
                <a:t>Example </a:t>
              </a:r>
              <a:r>
                <a:rPr lang="en-US" sz="1100" dirty="0" err="1">
                  <a:solidFill>
                    <a:schemeClr val="tx2"/>
                  </a:solidFill>
                </a:rPr>
                <a:t>GeoSPARQL</a:t>
              </a:r>
              <a:r>
                <a:rPr lang="en-US" sz="1100" dirty="0">
                  <a:solidFill>
                    <a:schemeClr val="tx2"/>
                  </a:solidFill>
                </a:rPr>
                <a:t> Query for geographic provenance extraction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91671C2-CE6E-3E4E-9DF1-A6088C89D26B}"/>
              </a:ext>
            </a:extLst>
          </p:cNvPr>
          <p:cNvSpPr txBox="1"/>
          <p:nvPr/>
        </p:nvSpPr>
        <p:spPr>
          <a:xfrm>
            <a:off x="4762886" y="3062616"/>
            <a:ext cx="2902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chemeClr val="tx2"/>
                </a:solidFill>
              </a:rPr>
              <a:t>The geometry used to extract provenance data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608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17"/>
    </mc:Choice>
    <mc:Fallback>
      <p:transition spd="slow" advTm="8291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1C84-2F53-6C4C-A64F-8ABCE3BF9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7051" y="6308726"/>
            <a:ext cx="1908175" cy="180975"/>
          </a:xfrm>
        </p:spPr>
        <p:txBody>
          <a:bodyPr/>
          <a:lstStyle/>
          <a:p>
            <a:fld id="{F145BDEF-A56A-A74C-9928-D9B150ED9DD5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15C068-1F68-4411-8A1A-DB3791B9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0"/>
            <a:ext cx="8426450" cy="873125"/>
          </a:xfrm>
        </p:spPr>
        <p:txBody>
          <a:bodyPr/>
          <a:lstStyle/>
          <a:p>
            <a:r>
              <a:rPr lang="en-US" sz="2000" dirty="0"/>
              <a:t>Mapping a Trusted Path to VGI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0EC9D6A-85FA-F147-A78B-4A652C546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268" y="84050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30820D-0B84-9340-B03D-06D9D51E0E99}"/>
              </a:ext>
            </a:extLst>
          </p:cNvPr>
          <p:cNvGrpSpPr/>
          <p:nvPr/>
        </p:nvGrpSpPr>
        <p:grpSpPr>
          <a:xfrm>
            <a:off x="358776" y="1071335"/>
            <a:ext cx="4881327" cy="2907781"/>
            <a:chOff x="516633" y="1299934"/>
            <a:chExt cx="4279900" cy="2549514"/>
          </a:xfrm>
        </p:grpSpPr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88B92494-95A4-3B49-9C5E-0BA23EE08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33" y="1299934"/>
              <a:ext cx="4279900" cy="215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8E50C378-D03A-0A41-873A-D5A91D959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633" y="3525621"/>
              <a:ext cx="4279900" cy="323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11"/>
              <a:r>
                <a:rPr lang="en-US" altLang="en-US" sz="9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Maps of the study area using hexagonal grid cells, showing the distribution of Maintenance Ratio (left), and Currency as </a:t>
              </a:r>
              <a:r>
                <a:rPr lang="en-US" altLang="en-US" sz="900" i="1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days since last update</a:t>
              </a:r>
              <a:r>
                <a:rPr lang="en-US" altLang="en-US" sz="900" dirty="0">
                  <a:solidFill>
                    <a:schemeClr val="tx1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 (right).</a:t>
              </a:r>
              <a:endParaRPr lang="en-US" altLang="en-US" sz="18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026FF17-75D4-C242-87D4-E030B8CF8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319897"/>
            <a:ext cx="2967772" cy="30329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E4438D-22D8-E146-9326-5119F24DACF7}"/>
              </a:ext>
            </a:extLst>
          </p:cNvPr>
          <p:cNvSpPr/>
          <p:nvPr/>
        </p:nvSpPr>
        <p:spPr>
          <a:xfrm>
            <a:off x="5400093" y="5355940"/>
            <a:ext cx="30757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en-US" sz="9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Map of the study area with census output geometry</a:t>
            </a:r>
            <a:endParaRPr lang="en-US" alt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9288F8-6346-444E-9F64-1C1D905FFF49}"/>
              </a:ext>
            </a:extLst>
          </p:cNvPr>
          <p:cNvSpPr/>
          <p:nvPr/>
        </p:nvSpPr>
        <p:spPr>
          <a:xfrm>
            <a:off x="-719793" y="6077893"/>
            <a:ext cx="7596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Lucida Sans"/>
                <a:ea typeface="ＭＳ Ｐゴシック"/>
              </a:rPr>
              <a:t>Bernard Roper: </a:t>
            </a:r>
            <a:r>
              <a:rPr lang="en-US" b="1" dirty="0" err="1">
                <a:solidFill>
                  <a:srgbClr val="FFFFFF"/>
                </a:solidFill>
                <a:latin typeface="Lucida Sans"/>
                <a:ea typeface="ＭＳ Ｐゴシック"/>
              </a:rPr>
              <a:t>b.a.roper@soton.ac.uk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3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24"/>
    </mc:Choice>
    <mc:Fallback>
      <p:transition spd="slow" advTm="5912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ANSWERNOWTEXT" val="Answer Now"/>
  <p:tag name="RESPTABLESTYLE" val="-1"/>
  <p:tag name="ALLOWDUPLICATES" val="False"/>
  <p:tag name="AUTOADVANCE" val="False"/>
  <p:tag name="STDCHART" val="1"/>
  <p:tag name="BUBBLENAMEVISIBLE" val="True"/>
  <p:tag name="DEFAULTNUMTEAMS" val="5"/>
  <p:tag name="CUSTOMCELLBACKCOLOR2" val="-13395457"/>
  <p:tag name="DISPLAYNAME" val="True"/>
  <p:tag name="GRIDROTATIONINTERVAL" val="2"/>
  <p:tag name="POLLINGCYCLE" val="2"/>
  <p:tag name="INCLUDENONRESPONDERS" val="False"/>
  <p:tag name="ALLOWUSERFEEDBACK" val="True"/>
  <p:tag name="REALTIMEBACKUPPATH" val="(None)"/>
  <p:tag name="FIBDISPLAYKEYWORDS" val="True"/>
  <p:tag name="USESECONDARYMONITOR" val="True"/>
  <p:tag name="RESPCOUNTERSTYLE" val="-1"/>
  <p:tag name="NUMRESPONSES" val="1"/>
  <p:tag name="REVIEWONLY" val="False"/>
  <p:tag name="TEAMSINLEADERBOARD" val="5"/>
  <p:tag name="BUBBLEGROUPING" val="3"/>
  <p:tag name="CUSTOMCELLBACKCOLOR3" val="-268652"/>
  <p:tag name="DISPLAYDEVICEID" val="True"/>
  <p:tag name="GRIDPOSITION" val="1"/>
  <p:tag name="MULTIRESPDIVISOR" val="1"/>
  <p:tag name="INCORRECTPOINTVALUE" val="0"/>
  <p:tag name="CHARTSCALE" val="True"/>
  <p:tag name="TPVERSION" val="2008"/>
  <p:tag name="ANSWERNOWSTYLE" val="-1"/>
  <p:tag name="INPUTSOURCE" val="1"/>
  <p:tag name="ROTATIONINTERVAL" val="2"/>
  <p:tag name="BUBBLESIZEVISIBLE" val="True"/>
  <p:tag name="CUSTOMCELLBACKCOLOR1" val="-657956"/>
  <p:tag name="GRIDOPACITY" val="90"/>
  <p:tag name="CHARTLABELS" val="0"/>
  <p:tag name="CORRECTPOINTVALUE" val="1"/>
  <p:tag name="FIBDISPLAYRESULTS" val="True"/>
  <p:tag name="SHOWBARVISIBLE" val="True"/>
  <p:tag name="COUNTDOWNSECONDS" val="10"/>
  <p:tag name="AUTOUPDATEALIASES" val="True"/>
  <p:tag name="CUSTOMGRIDBACKCOLOR" val="-2830136"/>
  <p:tag name="DISPLAYDEVICENUMBER" val="True"/>
  <p:tag name="RESETCHARTS" val="True"/>
  <p:tag name="ZEROBASED" val="False"/>
  <p:tag name="POWERPOINTVERSION" val="11.0"/>
  <p:tag name="BACKUPSESSIONS" val="True"/>
  <p:tag name="MAXRESPONDERS" val="5"/>
  <p:tag name="USESCHEMECOLORS" val="True"/>
  <p:tag name="PARTLISTDEFAULT" val="0"/>
  <p:tag name="FIBNUMRESULTS" val="5"/>
  <p:tag name="RESPCOUNTERFORMAT" val="0"/>
  <p:tag name="BUBBLEVALUEFORMAT" val="0.0"/>
  <p:tag name="GRIDSIZE" val="{Width=800, Height=600}"/>
  <p:tag name="AUTOADJUSTPARTRANGE" val="True"/>
  <p:tag name="BACKUPMAINTENANCE" val="7"/>
  <p:tag name="CUSTOMCELLBACKCOLOR4" val="-8355712"/>
  <p:tag name="REALTIMEBACKUP" val="False"/>
  <p:tag name="CHARTVALUEFORMAT" val="0%"/>
  <p:tag name="COUNTDOWNSTYLE" val="-1"/>
  <p:tag name="INCLUDEPPT" val="True"/>
  <p:tag name="CUSTOMCELLFORECOLOR" val="-16777216"/>
  <p:tag name="PARTICIPANTSINLEADERBOARD" val="5"/>
  <p:tag name="AUTOSIZEGRID" val="True"/>
  <p:tag name="BULLETTYPE" val="3"/>
  <p:tag name="FIBINCLUDEOTHER" val="True"/>
  <p:tag name="DELIMITERS" val="3.1"/>
  <p:tag name="INCLUDESESSION" val="True"/>
  <p:tag name="ADVANCEDSETTINGSVIEW" val="True"/>
  <p:tag name="CHARTCOLOR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UoSnew3">
  <a:themeElements>
    <a:clrScheme name="UoSnew3 1">
      <a:dk1>
        <a:srgbClr val="A4AEB5"/>
      </a:dk1>
      <a:lt1>
        <a:srgbClr val="FFFFFF"/>
      </a:lt1>
      <a:dk2>
        <a:srgbClr val="005C84"/>
      </a:dk2>
      <a:lt2>
        <a:srgbClr val="CCE5E9"/>
      </a:lt2>
      <a:accent1>
        <a:srgbClr val="F0AB00"/>
      </a:accent1>
      <a:accent2>
        <a:srgbClr val="0098C3"/>
      </a:accent2>
      <a:accent3>
        <a:srgbClr val="AAB5C2"/>
      </a:accent3>
      <a:accent4>
        <a:srgbClr val="DADADA"/>
      </a:accent4>
      <a:accent5>
        <a:srgbClr val="F6D2AA"/>
      </a:accent5>
      <a:accent6>
        <a:srgbClr val="0089B0"/>
      </a:accent6>
      <a:hlink>
        <a:srgbClr val="CCE5E9"/>
      </a:hlink>
      <a:folHlink>
        <a:srgbClr val="E1D9DF"/>
      </a:folHlink>
    </a:clrScheme>
    <a:fontScheme name="UoSnew3">
      <a:majorFont>
        <a:latin typeface="Lucida Sans"/>
        <a:ea typeface="ＭＳ Ｐゴシック"/>
        <a:cs typeface=""/>
      </a:majorFont>
      <a:minorFont>
        <a:latin typeface="Lucida San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" panose="020B0602030504020204" pitchFamily="34" charset="77"/>
            <a:ea typeface="ＭＳ Ｐゴシック" panose="020B0600070205080204" pitchFamily="34" charset="-128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Lucida Sans" panose="020B0602030504020204" pitchFamily="34" charset="77"/>
            <a:ea typeface="ＭＳ Ｐゴシック" panose="020B0600070205080204" pitchFamily="34" charset="-128"/>
            <a:cs typeface="Arial" panose="020B0604020202020204" pitchFamily="34" charset="0"/>
          </a:defRPr>
        </a:defPPr>
      </a:lstStyle>
    </a:lnDef>
  </a:objectDefaults>
  <a:extraClrSchemeLst>
    <a:extraClrScheme>
      <a:clrScheme name="UoSnew3 1">
        <a:dk1>
          <a:srgbClr val="A4AEB5"/>
        </a:dk1>
        <a:lt1>
          <a:srgbClr val="FFFFFF"/>
        </a:lt1>
        <a:dk2>
          <a:srgbClr val="005C84"/>
        </a:dk2>
        <a:lt2>
          <a:srgbClr val="CCE5E9"/>
        </a:lt2>
        <a:accent1>
          <a:srgbClr val="F0AB00"/>
        </a:accent1>
        <a:accent2>
          <a:srgbClr val="0098C3"/>
        </a:accent2>
        <a:accent3>
          <a:srgbClr val="AAB5C2"/>
        </a:accent3>
        <a:accent4>
          <a:srgbClr val="DADADA"/>
        </a:accent4>
        <a:accent5>
          <a:srgbClr val="F6D2AA"/>
        </a:accent5>
        <a:accent6>
          <a:srgbClr val="0089B0"/>
        </a:accent6>
        <a:hlink>
          <a:srgbClr val="CCE5E9"/>
        </a:hlink>
        <a:folHlink>
          <a:srgbClr val="E1D9D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5408</TotalTime>
  <Words>622</Words>
  <Application>Microsoft Macintosh PowerPoint</Application>
  <PresentationFormat>On-screen Show (4:3)</PresentationFormat>
  <Paragraphs>73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Lucida Sans</vt:lpstr>
      <vt:lpstr>Symbol</vt:lpstr>
      <vt:lpstr>Times</vt:lpstr>
      <vt:lpstr>Wingdings</vt:lpstr>
      <vt:lpstr>UoSnew3</vt:lpstr>
      <vt:lpstr>Mapping a Trusted Path to VGI</vt:lpstr>
      <vt:lpstr>Mapping a Trusted Path to VGI</vt:lpstr>
      <vt:lpstr>PowerPoint Presentation</vt:lpstr>
      <vt:lpstr>PowerPoint Presentation</vt:lpstr>
      <vt:lpstr>PowerPoint Presentation</vt:lpstr>
      <vt:lpstr>Mapping a Trusted Path to VGI</vt:lpstr>
    </vt:vector>
  </TitlesOfParts>
  <Company>Science Learning Centre South East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ajdw</dc:creator>
  <cp:lastModifiedBy>Roper B.A.</cp:lastModifiedBy>
  <cp:revision>85</cp:revision>
  <dcterms:created xsi:type="dcterms:W3CDTF">2008-04-22T13:46:56Z</dcterms:created>
  <dcterms:modified xsi:type="dcterms:W3CDTF">2020-06-19T15:54:39Z</dcterms:modified>
</cp:coreProperties>
</file>